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6" r:id="rId3"/>
    <p:sldId id="272" r:id="rId4"/>
    <p:sldId id="271" r:id="rId5"/>
    <p:sldId id="273" r:id="rId6"/>
    <p:sldId id="274" r:id="rId7"/>
    <p:sldId id="275" r:id="rId8"/>
    <p:sldId id="261" r:id="rId9"/>
    <p:sldId id="262" r:id="rId10"/>
    <p:sldId id="263" r:id="rId11"/>
    <p:sldId id="276"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5" d="100"/>
          <a:sy n="85" d="100"/>
        </p:scale>
        <p:origin x="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9E63E-734B-4F58-AB80-FCF94186C493}"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C4BB1-2DCE-4FC9-A362-663786E145BC}" type="slidenum">
              <a:rPr lang="en-US" smtClean="0"/>
              <a:t>‹#›</a:t>
            </a:fld>
            <a:endParaRPr lang="en-US"/>
          </a:p>
        </p:txBody>
      </p:sp>
    </p:spTree>
    <p:extLst>
      <p:ext uri="{BB962C8B-B14F-4D97-AF65-F5344CB8AC3E}">
        <p14:creationId xmlns:p14="http://schemas.microsoft.com/office/powerpoint/2010/main" val="88138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Welcome</a:t>
            </a:r>
            <a:r>
              <a:rPr lang="en-US" baseline="0" dirty="0" smtClean="0"/>
              <a:t> to Hero! I’m going to walk you through the steps of creating your student Hero account!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a:t>
            </a:fld>
            <a:endParaRPr lang="en-US"/>
          </a:p>
        </p:txBody>
      </p:sp>
    </p:spTree>
    <p:extLst>
      <p:ext uri="{BB962C8B-B14F-4D97-AF65-F5344CB8AC3E}">
        <p14:creationId xmlns:p14="http://schemas.microsoft.com/office/powerpoint/2010/main" val="110826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8: Type in your </a:t>
            </a:r>
            <a:r>
              <a:rPr lang="en-US" dirty="0" smtClean="0"/>
              <a:t>student’s school </a:t>
            </a:r>
            <a:r>
              <a:rPr lang="en-US" baseline="0" dirty="0" smtClean="0"/>
              <a:t>ID number. Then select ADD STUDENT.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10</a:t>
            </a:fld>
            <a:endParaRPr lang="en-US"/>
          </a:p>
        </p:txBody>
      </p:sp>
    </p:spTree>
    <p:extLst>
      <p:ext uri="{BB962C8B-B14F-4D97-AF65-F5344CB8AC3E}">
        <p14:creationId xmlns:p14="http://schemas.microsoft.com/office/powerpoint/2010/main" val="10580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11: You should now be able to view your student’s Hero information from the web! It’s possible that the system will</a:t>
            </a:r>
            <a:r>
              <a:rPr lang="en-US" baseline="0" dirty="0" smtClean="0"/>
              <a:t> log you out automatically and force you to log back in using your newly created credentials.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11</a:t>
            </a:fld>
            <a:endParaRPr lang="en-US"/>
          </a:p>
        </p:txBody>
      </p:sp>
    </p:spTree>
    <p:extLst>
      <p:ext uri="{BB962C8B-B14F-4D97-AF65-F5344CB8AC3E}">
        <p14:creationId xmlns:p14="http://schemas.microsoft.com/office/powerpoint/2010/main" val="138088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12: You can now also download the Hero mobile app on your</a:t>
            </a:r>
            <a:r>
              <a:rPr lang="en-US" baseline="0" dirty="0" smtClean="0"/>
              <a:t> personal mobile device! For now, parents will continue to use </a:t>
            </a:r>
            <a:r>
              <a:rPr lang="en-US" baseline="0" smtClean="0"/>
              <a:t>the original </a:t>
            </a:r>
            <a:r>
              <a:rPr lang="en-US" baseline="0" dirty="0" smtClean="0"/>
              <a:t>Hero </a:t>
            </a:r>
            <a:r>
              <a:rPr lang="en-US" baseline="0" smtClean="0"/>
              <a:t>Students app. </a:t>
            </a:r>
            <a:r>
              <a:rPr lang="en-US" baseline="0" dirty="0" smtClean="0"/>
              <a:t>Search “Hero K12” in your app store and download the blue Hero STUDENTS app.</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12</a:t>
            </a:fld>
            <a:endParaRPr lang="en-US"/>
          </a:p>
        </p:txBody>
      </p:sp>
    </p:spTree>
    <p:extLst>
      <p:ext uri="{BB962C8B-B14F-4D97-AF65-F5344CB8AC3E}">
        <p14:creationId xmlns:p14="http://schemas.microsoft.com/office/powerpoint/2010/main" val="266568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13: Log in to the mobile app with the</a:t>
            </a:r>
            <a:r>
              <a:rPr lang="en-US" baseline="0" dirty="0" smtClean="0"/>
              <a:t> credentials you created in steps 2-4. You can now view your Hero information from your mobile device! You may also receive push notifications through your Hero mobile app if your school has elected to use that form of communication.</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13</a:t>
            </a:fld>
            <a:endParaRPr lang="en-US"/>
          </a:p>
        </p:txBody>
      </p:sp>
    </p:spTree>
    <p:extLst>
      <p:ext uri="{BB962C8B-B14F-4D97-AF65-F5344CB8AC3E}">
        <p14:creationId xmlns:p14="http://schemas.microsoft.com/office/powerpoint/2010/main" val="221416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If you were not able to successfully create your account, please contact your teacher or school’s Hero administrator.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Now that you’ve created an account, you can log back in any time on the web or mobile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If at any time you are not able to log in, please wait and try again a few minutes later. If you are still not successful, then reach out to your teacher for help.</a:t>
            </a:r>
            <a:endParaRPr lang="en-US" sz="12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14</a:t>
            </a:fld>
            <a:endParaRPr lang="en-US"/>
          </a:p>
        </p:txBody>
      </p:sp>
    </p:spTree>
    <p:extLst>
      <p:ext uri="{BB962C8B-B14F-4D97-AF65-F5344CB8AC3E}">
        <p14:creationId xmlns:p14="http://schemas.microsoft.com/office/powerpoint/2010/main" val="183143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Visit https access.heropowered.com and select </a:t>
            </a:r>
            <a:r>
              <a:rPr lang="en-US" dirty="0" smtClean="0"/>
              <a:t>PARENT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2</a:t>
            </a:fld>
            <a:endParaRPr lang="en-US"/>
          </a:p>
        </p:txBody>
      </p:sp>
    </p:spTree>
    <p:extLst>
      <p:ext uri="{BB962C8B-B14F-4D97-AF65-F5344CB8AC3E}">
        <p14:creationId xmlns:p14="http://schemas.microsoft.com/office/powerpoint/2010/main" val="1696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 Since</a:t>
            </a:r>
            <a:r>
              <a:rPr lang="en-US" baseline="0" dirty="0" smtClean="0"/>
              <a:t> we are creating a NEW account and have never logged in before, select “CREATE AN ACCOUNT.” </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3</a:t>
            </a:fld>
            <a:endParaRPr lang="en-US"/>
          </a:p>
        </p:txBody>
      </p:sp>
    </p:spTree>
    <p:extLst>
      <p:ext uri="{BB962C8B-B14F-4D97-AF65-F5344CB8AC3E}">
        <p14:creationId xmlns:p14="http://schemas.microsoft.com/office/powerpoint/2010/main" val="339997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Type in your First and Last Name.</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4</a:t>
            </a:fld>
            <a:endParaRPr lang="en-US"/>
          </a:p>
        </p:txBody>
      </p:sp>
    </p:spTree>
    <p:extLst>
      <p:ext uri="{BB962C8B-B14F-4D97-AF65-F5344CB8AC3E}">
        <p14:creationId xmlns:p14="http://schemas.microsoft.com/office/powerpoint/2010/main" val="194783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Type in an</a:t>
            </a:r>
            <a:r>
              <a:rPr lang="en-US" baseline="0" dirty="0" smtClean="0"/>
              <a:t> email address that will become your username. It’s important that you check for spelling errors so that your username is not created with a mistake. Please check with your school if you do not have an email address.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5</a:t>
            </a:fld>
            <a:endParaRPr lang="en-US"/>
          </a:p>
        </p:txBody>
      </p:sp>
    </p:spTree>
    <p:extLst>
      <p:ext uri="{BB962C8B-B14F-4D97-AF65-F5344CB8AC3E}">
        <p14:creationId xmlns:p14="http://schemas.microsoft.com/office/powerpoint/2010/main" val="145402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5: Enter a password that you can remember. </a:t>
            </a:r>
            <a:r>
              <a:rPr lang="en-US" baseline="0" dirty="0" smtClean="0"/>
              <a:t>Then</a:t>
            </a:r>
            <a:r>
              <a:rPr lang="en-US" baseline="0" dirty="0" smtClean="0"/>
              <a:t>, retype your password to confirm. Then select “Create User.”</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6</a:t>
            </a:fld>
            <a:endParaRPr lang="en-US"/>
          </a:p>
        </p:txBody>
      </p:sp>
    </p:spTree>
    <p:extLst>
      <p:ext uri="{BB962C8B-B14F-4D97-AF65-F5344CB8AC3E}">
        <p14:creationId xmlns:p14="http://schemas.microsoft.com/office/powerpoint/2010/main" val="377811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6: IS CRITICAL! You have CREATED</a:t>
            </a:r>
            <a:r>
              <a:rPr lang="en-US" baseline="0" dirty="0" smtClean="0"/>
              <a:t> your account, but now it is very important to link your student’s profile. Close the congratulations box and select “ADD STUDENT”.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7</a:t>
            </a:fld>
            <a:endParaRPr lang="en-US"/>
          </a:p>
        </p:txBody>
      </p:sp>
    </p:spTree>
    <p:extLst>
      <p:ext uri="{BB962C8B-B14F-4D97-AF65-F5344CB8AC3E}">
        <p14:creationId xmlns:p14="http://schemas.microsoft.com/office/powerpoint/2010/main" val="364400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6: Since we are using a unique key that was provided by the school, select YES.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8</a:t>
            </a:fld>
            <a:endParaRPr lang="en-US"/>
          </a:p>
        </p:txBody>
      </p:sp>
    </p:spTree>
    <p:extLst>
      <p:ext uri="{BB962C8B-B14F-4D97-AF65-F5344CB8AC3E}">
        <p14:creationId xmlns:p14="http://schemas.microsoft.com/office/powerpoint/2010/main" val="230645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7: Type in the unique activation code provided by your school. The code should be a six-character code made up of numbers and letters.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9</a:t>
            </a:fld>
            <a:endParaRPr lang="en-US"/>
          </a:p>
        </p:txBody>
      </p:sp>
    </p:spTree>
    <p:extLst>
      <p:ext uri="{BB962C8B-B14F-4D97-AF65-F5344CB8AC3E}">
        <p14:creationId xmlns:p14="http://schemas.microsoft.com/office/powerpoint/2010/main" val="129471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423786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419193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145767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16650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100511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20AE5-CD63-44E0-967A-5C8730637AE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1167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20AE5-CD63-44E0-967A-5C8730637AE6}"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56688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20AE5-CD63-44E0-967A-5C8730637AE6}"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295288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20AE5-CD63-44E0-967A-5C8730637AE6}"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17467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20AE5-CD63-44E0-967A-5C8730637AE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34749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20AE5-CD63-44E0-967A-5C8730637AE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233771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20AE5-CD63-44E0-967A-5C8730637AE6}"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80B09-6C90-4450-99CF-D12FBDA7D086}" type="slidenum">
              <a:rPr lang="en-US" smtClean="0"/>
              <a:t>‹#›</a:t>
            </a:fld>
            <a:endParaRPr lang="en-US"/>
          </a:p>
        </p:txBody>
      </p:sp>
    </p:spTree>
    <p:extLst>
      <p:ext uri="{BB962C8B-B14F-4D97-AF65-F5344CB8AC3E}">
        <p14:creationId xmlns:p14="http://schemas.microsoft.com/office/powerpoint/2010/main" val="151372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ccess.heropowere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22" y="0"/>
            <a:ext cx="12243600" cy="6887025"/>
          </a:xfrm>
        </p:spPr>
      </p:pic>
      <p:sp>
        <p:nvSpPr>
          <p:cNvPr id="5" name="TextBox 4"/>
          <p:cNvSpPr txBox="1"/>
          <p:nvPr/>
        </p:nvSpPr>
        <p:spPr>
          <a:xfrm>
            <a:off x="0" y="5911403"/>
            <a:ext cx="11964473" cy="592428"/>
          </a:xfrm>
          <a:prstGeom prst="rect">
            <a:avLst/>
          </a:prstGeom>
          <a:noFill/>
        </p:spPr>
        <p:txBody>
          <a:bodyPr wrap="square" rtlCol="0">
            <a:spAutoFit/>
          </a:bodyPr>
          <a:lstStyle/>
          <a:p>
            <a:pPr algn="ctr"/>
            <a:r>
              <a:rPr lang="en-US" sz="3200" b="1" i="1" dirty="0" smtClean="0">
                <a:solidFill>
                  <a:schemeClr val="bg1"/>
                </a:solidFill>
              </a:rPr>
              <a:t>Unique Keys</a:t>
            </a:r>
            <a:endParaRPr lang="en-US" sz="3200" b="1" i="1" dirty="0">
              <a:solidFill>
                <a:schemeClr val="bg1"/>
              </a:solidFill>
            </a:endParaRPr>
          </a:p>
        </p:txBody>
      </p:sp>
    </p:spTree>
    <p:extLst>
      <p:ext uri="{BB962C8B-B14F-4D97-AF65-F5344CB8AC3E}">
        <p14:creationId xmlns:p14="http://schemas.microsoft.com/office/powerpoint/2010/main" val="652913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029457" y="965519"/>
            <a:ext cx="7885182" cy="4498039"/>
          </a:xfrm>
          <a:prstGeom prst="rect">
            <a:avLst/>
          </a:prstGeom>
        </p:spPr>
      </p:pic>
      <p:sp>
        <p:nvSpPr>
          <p:cNvPr id="6" name="TextBox 5"/>
          <p:cNvSpPr txBox="1"/>
          <p:nvPr/>
        </p:nvSpPr>
        <p:spPr>
          <a:xfrm>
            <a:off x="458874" y="3344357"/>
            <a:ext cx="2868737" cy="224676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Type in your student ID number.</a:t>
            </a:r>
          </a:p>
          <a:p>
            <a:pPr algn="ctr"/>
            <a:endParaRPr lang="en-US" sz="2000" i="1" dirty="0">
              <a:solidFill>
                <a:srgbClr val="002060"/>
              </a:solidFill>
            </a:endParaRPr>
          </a:p>
          <a:p>
            <a:pPr algn="ctr"/>
            <a:r>
              <a:rPr lang="en-US" sz="2000" i="1" dirty="0" smtClean="0">
                <a:solidFill>
                  <a:srgbClr val="002060"/>
                </a:solidFill>
              </a:rPr>
              <a:t>Select </a:t>
            </a:r>
          </a:p>
          <a:p>
            <a:pPr algn="ctr"/>
            <a:r>
              <a:rPr lang="en-US" sz="2000" i="1" dirty="0" smtClean="0">
                <a:solidFill>
                  <a:srgbClr val="002060"/>
                </a:solidFill>
              </a:rPr>
              <a:t>ADD STUDENT.</a:t>
            </a:r>
          </a:p>
          <a:p>
            <a:pPr algn="ctr"/>
            <a:endParaRPr lang="en-US" sz="2000"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5"/>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9</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8" name="Rounded Rectangle 7"/>
          <p:cNvSpPr/>
          <p:nvPr/>
        </p:nvSpPr>
        <p:spPr>
          <a:xfrm>
            <a:off x="4415699" y="2511846"/>
            <a:ext cx="7068628" cy="81047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4490042" y="2558969"/>
            <a:ext cx="6904174" cy="696582"/>
          </a:xfrm>
          <a:prstGeom prst="rect">
            <a:avLst/>
          </a:prstGeom>
        </p:spPr>
      </p:pic>
      <p:pic>
        <p:nvPicPr>
          <p:cNvPr id="13" name="Picture 12"/>
          <p:cNvPicPr>
            <a:picLocks noChangeAspect="1"/>
          </p:cNvPicPr>
          <p:nvPr/>
        </p:nvPicPr>
        <p:blipFill>
          <a:blip r:embed="rId7"/>
          <a:stretch>
            <a:fillRect/>
          </a:stretch>
        </p:blipFill>
        <p:spPr>
          <a:xfrm>
            <a:off x="4490042" y="1837014"/>
            <a:ext cx="6904174" cy="652798"/>
          </a:xfrm>
          <a:prstGeom prst="rect">
            <a:avLst/>
          </a:prstGeom>
        </p:spPr>
      </p:pic>
      <p:sp>
        <p:nvSpPr>
          <p:cNvPr id="15" name="Right Arrow 14"/>
          <p:cNvSpPr/>
          <p:nvPr/>
        </p:nvSpPr>
        <p:spPr>
          <a:xfrm rot="16200000">
            <a:off x="4500395" y="4164339"/>
            <a:ext cx="1360582" cy="45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098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3328" y="3091133"/>
            <a:ext cx="3615001" cy="2554545"/>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Access Your Hero Information!</a:t>
            </a:r>
          </a:p>
          <a:p>
            <a:pPr algn="ctr"/>
            <a:endParaRPr lang="en-US" sz="2000" i="1" dirty="0">
              <a:solidFill>
                <a:srgbClr val="002060"/>
              </a:solidFill>
            </a:endParaRPr>
          </a:p>
          <a:p>
            <a:pPr algn="ctr"/>
            <a:r>
              <a:rPr lang="en-US" sz="2000" i="1" dirty="0" smtClean="0">
                <a:solidFill>
                  <a:srgbClr val="002060"/>
                </a:solidFill>
              </a:rPr>
              <a:t>It’s possible that the system will log out automatically and force you to log back in with your newly created credentials!</a:t>
            </a: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016458" y="940158"/>
            <a:ext cx="2083095" cy="1477328"/>
          </a:xfrm>
          <a:prstGeom prst="rect">
            <a:avLst/>
          </a:prstGeom>
          <a:noFill/>
          <a:ln>
            <a:noFill/>
          </a:ln>
        </p:spPr>
        <p:txBody>
          <a:bodyPr wrap="square" lIns="91440" tIns="45720" rIns="91440" bIns="45720">
            <a:spAutoFit/>
          </a:bodyPr>
          <a:lstStyle/>
          <a:p>
            <a:pPr algn="ctr"/>
            <a:r>
              <a:rPr lang="en-US" sz="9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10</a:t>
            </a:r>
            <a:endParaRPr lang="en-US" sz="9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 name="Picture 4"/>
          <p:cNvPicPr>
            <a:picLocks noChangeAspect="1"/>
          </p:cNvPicPr>
          <p:nvPr/>
        </p:nvPicPr>
        <p:blipFill>
          <a:blip r:embed="rId5"/>
          <a:stretch>
            <a:fillRect/>
          </a:stretch>
        </p:blipFill>
        <p:spPr>
          <a:xfrm>
            <a:off x="4489411" y="0"/>
            <a:ext cx="5372100" cy="3562350"/>
          </a:xfrm>
          <a:prstGeom prst="rect">
            <a:avLst/>
          </a:prstGeom>
        </p:spPr>
      </p:pic>
      <p:pic>
        <p:nvPicPr>
          <p:cNvPr id="7" name="Picture 6"/>
          <p:cNvPicPr>
            <a:picLocks noChangeAspect="1"/>
          </p:cNvPicPr>
          <p:nvPr/>
        </p:nvPicPr>
        <p:blipFill>
          <a:blip r:embed="rId6"/>
          <a:stretch>
            <a:fillRect/>
          </a:stretch>
        </p:blipFill>
        <p:spPr>
          <a:xfrm>
            <a:off x="8427076" y="2819937"/>
            <a:ext cx="3714750" cy="3981450"/>
          </a:xfrm>
          <a:prstGeom prst="rect">
            <a:avLst/>
          </a:prstGeom>
        </p:spPr>
      </p:pic>
      <p:sp>
        <p:nvSpPr>
          <p:cNvPr id="11" name="Rounded Rectangle 10"/>
          <p:cNvSpPr/>
          <p:nvPr/>
        </p:nvSpPr>
        <p:spPr>
          <a:xfrm>
            <a:off x="8641724" y="4001169"/>
            <a:ext cx="3348506" cy="139507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877318" y="5645678"/>
            <a:ext cx="2588654" cy="3172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8752728" y="4086357"/>
            <a:ext cx="3156506" cy="657225"/>
          </a:xfrm>
          <a:prstGeom prst="rect">
            <a:avLst/>
          </a:prstGeom>
        </p:spPr>
      </p:pic>
    </p:spTree>
    <p:extLst>
      <p:ext uri="{BB962C8B-B14F-4D97-AF65-F5344CB8AC3E}">
        <p14:creationId xmlns:p14="http://schemas.microsoft.com/office/powerpoint/2010/main" val="833551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747" y="3348830"/>
            <a:ext cx="3332757" cy="224676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Download the Hero Students App on your mobile device!</a:t>
            </a:r>
          </a:p>
          <a:p>
            <a:pPr algn="ctr"/>
            <a:endParaRPr lang="en-US" sz="2000" i="1" dirty="0">
              <a:solidFill>
                <a:srgbClr val="002060"/>
              </a:solidFill>
            </a:endParaRPr>
          </a:p>
          <a:p>
            <a:pPr algn="ctr"/>
            <a:r>
              <a:rPr lang="en-US" sz="2000" i="1" dirty="0" smtClean="0">
                <a:solidFill>
                  <a:srgbClr val="002060"/>
                </a:solidFill>
              </a:rPr>
              <a:t>Search “Hero K12” </a:t>
            </a:r>
          </a:p>
          <a:p>
            <a:pPr algn="ctr"/>
            <a:r>
              <a:rPr lang="en-US" sz="2000" i="1" dirty="0" smtClean="0">
                <a:solidFill>
                  <a:srgbClr val="002060"/>
                </a:solidFill>
              </a:rPr>
              <a:t>in your App Store.</a:t>
            </a: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016458" y="940158"/>
            <a:ext cx="2083095" cy="1477328"/>
          </a:xfrm>
          <a:prstGeom prst="rect">
            <a:avLst/>
          </a:prstGeom>
          <a:noFill/>
          <a:ln>
            <a:noFill/>
          </a:ln>
        </p:spPr>
        <p:txBody>
          <a:bodyPr wrap="square" lIns="91440" tIns="45720" rIns="91440" bIns="45720">
            <a:spAutoFit/>
          </a:bodyPr>
          <a:lstStyle/>
          <a:p>
            <a:pPr algn="ctr"/>
            <a:r>
              <a:rPr lang="en-US" sz="9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12</a:t>
            </a:r>
            <a:endParaRPr lang="en-US" sz="9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grpSp>
        <p:nvGrpSpPr>
          <p:cNvPr id="5" name="Group 4"/>
          <p:cNvGrpSpPr/>
          <p:nvPr/>
        </p:nvGrpSpPr>
        <p:grpSpPr>
          <a:xfrm>
            <a:off x="5811609" y="85335"/>
            <a:ext cx="6251862" cy="6526989"/>
            <a:chOff x="5811609" y="85335"/>
            <a:chExt cx="6251862" cy="6526989"/>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1094" b="52289"/>
            <a:stretch/>
          </p:blipFill>
          <p:spPr>
            <a:xfrm>
              <a:off x="5811609" y="85335"/>
              <a:ext cx="6251862" cy="6526989"/>
            </a:xfrm>
            <a:prstGeom prst="rect">
              <a:avLst/>
            </a:prstGeom>
          </p:spPr>
        </p:pic>
        <p:sp>
          <p:nvSpPr>
            <p:cNvPr id="12" name="Rounded Rectangle 11"/>
            <p:cNvSpPr/>
            <p:nvPr/>
          </p:nvSpPr>
          <p:spPr>
            <a:xfrm>
              <a:off x="6018946" y="796486"/>
              <a:ext cx="4953854"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82998" y="2417486"/>
              <a:ext cx="1542361" cy="358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a:off x="6018946" y="1678822"/>
            <a:ext cx="3348506" cy="12296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11071952" y="4665070"/>
            <a:ext cx="526020" cy="446757"/>
          </a:xfrm>
          <a:prstGeom prst="rect">
            <a:avLst/>
          </a:prstGeom>
        </p:spPr>
      </p:pic>
    </p:spTree>
    <p:extLst>
      <p:ext uri="{BB962C8B-B14F-4D97-AF65-F5344CB8AC3E}">
        <p14:creationId xmlns:p14="http://schemas.microsoft.com/office/powerpoint/2010/main" val="1810277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lh3.googleusercontent.com/NMnc8FYJ2MbjJFu0l1i1GR0hJUbfLA1DQiMMr13RNchD5UQjZ-HqAKywjitBf0_7t4o7ozs_5X5wKS4OS7ltwCSBGM5EoT6UN5Eyfdf0J2cS6YOXjt4AM42l-Xxy9SmS5kv3vAKqs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586" y="225998"/>
            <a:ext cx="7674652" cy="4197427"/>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8747" y="3348830"/>
            <a:ext cx="3332757" cy="224676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Log in to the Hero app with your newly created credentials.</a:t>
            </a:r>
          </a:p>
          <a:p>
            <a:pPr algn="ctr"/>
            <a:endParaRPr lang="en-US" sz="2000" i="1" dirty="0">
              <a:solidFill>
                <a:srgbClr val="002060"/>
              </a:solidFill>
            </a:endParaRPr>
          </a:p>
          <a:p>
            <a:pPr algn="ctr"/>
            <a:r>
              <a:rPr lang="en-US" sz="2000" i="1" dirty="0" smtClean="0">
                <a:solidFill>
                  <a:srgbClr val="002060"/>
                </a:solidFill>
              </a:rPr>
              <a:t>View your Hero information!</a:t>
            </a:r>
          </a:p>
          <a:p>
            <a:pPr algn="ctr"/>
            <a:endParaRPr lang="en-US" sz="2000"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5"/>
          <a:stretch>
            <a:fillRect/>
          </a:stretch>
        </p:blipFill>
        <p:spPr>
          <a:xfrm>
            <a:off x="1353170" y="805867"/>
            <a:ext cx="1080149" cy="1808544"/>
          </a:xfrm>
          <a:prstGeom prst="rect">
            <a:avLst/>
          </a:prstGeom>
        </p:spPr>
      </p:pic>
      <p:sp>
        <p:nvSpPr>
          <p:cNvPr id="9" name="Rectangle 8"/>
          <p:cNvSpPr/>
          <p:nvPr/>
        </p:nvSpPr>
        <p:spPr>
          <a:xfrm>
            <a:off x="1016458" y="940158"/>
            <a:ext cx="2083095" cy="1477328"/>
          </a:xfrm>
          <a:prstGeom prst="rect">
            <a:avLst/>
          </a:prstGeom>
          <a:noFill/>
          <a:ln>
            <a:noFill/>
          </a:ln>
        </p:spPr>
        <p:txBody>
          <a:bodyPr wrap="square" lIns="91440" tIns="45720" rIns="91440" bIns="45720">
            <a:spAutoFit/>
          </a:bodyPr>
          <a:lstStyle/>
          <a:p>
            <a:pPr algn="ctr"/>
            <a:r>
              <a:rPr lang="en-US" sz="9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13</a:t>
            </a:r>
            <a:endParaRPr lang="en-US" sz="9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026" name="Picture 2" descr="https://lh5.googleusercontent.com/oGhWKXyG6RtDSxjEx5yFd2hRGsLNu_6PBbdZkClAIUnM6YdKFXzU6G9St3A4wTFlFkmgOM4KQCDfj_-OchM27n74w_t5lr6aq6yAjAsQ3MsheGhogzI6b1l3FQXVoncAs8koT65_FyA"/>
          <p:cNvPicPr>
            <a:picLocks noChangeAspect="1" noChangeArrowheads="1"/>
          </p:cNvPicPr>
          <p:nvPr/>
        </p:nvPicPr>
        <p:blipFill rotWithShape="1">
          <a:blip r:embed="rId6">
            <a:extLst>
              <a:ext uri="{28A0092B-C50C-407E-A947-70E740481C1C}">
                <a14:useLocalDpi xmlns:a14="http://schemas.microsoft.com/office/drawing/2010/main" val="0"/>
              </a:ext>
            </a:extLst>
          </a:blip>
          <a:srcRect l="61534" t="5302" r="1797" b="4439"/>
          <a:stretch/>
        </p:blipFill>
        <p:spPr bwMode="auto">
          <a:xfrm>
            <a:off x="8483971" y="3214539"/>
            <a:ext cx="3259372" cy="3236685"/>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550836" y="1481423"/>
            <a:ext cx="2078452" cy="122872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4564112" y="2492584"/>
            <a:ext cx="284810" cy="1159099"/>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stretch>
            <a:fillRect/>
          </a:stretch>
        </p:blipFill>
        <p:spPr>
          <a:xfrm>
            <a:off x="10715396" y="1764955"/>
            <a:ext cx="323850" cy="171450"/>
          </a:xfrm>
          <a:prstGeom prst="rect">
            <a:avLst/>
          </a:prstGeom>
        </p:spPr>
      </p:pic>
    </p:spTree>
    <p:extLst>
      <p:ext uri="{BB962C8B-B14F-4D97-AF65-F5344CB8AC3E}">
        <p14:creationId xmlns:p14="http://schemas.microsoft.com/office/powerpoint/2010/main" val="1783465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18653" y="1553448"/>
            <a:ext cx="6947330" cy="132343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Now that you’ve created an account, you can log back in any time on the web or mobile app.</a:t>
            </a:r>
            <a:endParaRPr lang="en-US" sz="2000" i="1" dirty="0" smtClean="0">
              <a:solidFill>
                <a:srgbClr val="002060"/>
              </a:solidFill>
            </a:endParaRP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2282" y="805867"/>
            <a:ext cx="1081037" cy="1808544"/>
          </a:xfrm>
          <a:prstGeom prst="rect">
            <a:avLst/>
          </a:prstGeom>
        </p:spPr>
      </p:pic>
      <p:pic>
        <p:nvPicPr>
          <p:cNvPr id="10" name="Picture 9"/>
          <p:cNvPicPr>
            <a:picLocks noChangeAspect="1"/>
          </p:cNvPicPr>
          <p:nvPr/>
        </p:nvPicPr>
        <p:blipFill>
          <a:blip r:embed="rId4"/>
          <a:stretch>
            <a:fillRect/>
          </a:stretch>
        </p:blipFill>
        <p:spPr>
          <a:xfrm rot="16200000">
            <a:off x="1110455" y="687462"/>
            <a:ext cx="1246868" cy="1808544"/>
          </a:xfrm>
          <a:prstGeom prst="rect">
            <a:avLst/>
          </a:prstGeom>
        </p:spPr>
      </p:pic>
      <p:sp>
        <p:nvSpPr>
          <p:cNvPr id="9" name="Rectangle 8"/>
          <p:cNvSpPr/>
          <p:nvPr/>
        </p:nvSpPr>
        <p:spPr>
          <a:xfrm>
            <a:off x="829616" y="545292"/>
            <a:ext cx="2083095"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1" name="TextBox 10"/>
          <p:cNvSpPr txBox="1"/>
          <p:nvPr/>
        </p:nvSpPr>
        <p:spPr>
          <a:xfrm>
            <a:off x="4218653" y="2965638"/>
            <a:ext cx="6947330" cy="1631216"/>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If at any time you are not able to log in, please check that your username and password are typed correctly - wait and try again a few minutes later.</a:t>
            </a:r>
            <a:endParaRPr lang="en-US" sz="2000" i="1" dirty="0" smtClean="0">
              <a:solidFill>
                <a:srgbClr val="002060"/>
              </a:solidFill>
            </a:endParaRPr>
          </a:p>
          <a:p>
            <a:pPr algn="ctr"/>
            <a:endParaRPr lang="en-US" sz="2000" dirty="0">
              <a:solidFill>
                <a:srgbClr val="002060"/>
              </a:solidFill>
            </a:endParaRPr>
          </a:p>
        </p:txBody>
      </p:sp>
      <p:sp>
        <p:nvSpPr>
          <p:cNvPr id="13" name="TextBox 12"/>
          <p:cNvSpPr txBox="1"/>
          <p:nvPr/>
        </p:nvSpPr>
        <p:spPr>
          <a:xfrm>
            <a:off x="4218653" y="144147"/>
            <a:ext cx="6947330" cy="132343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If you were not able to successfully create your account, please contact your school’s Hero administrator.</a:t>
            </a:r>
            <a:endParaRPr lang="en-US" sz="2000" i="1" dirty="0" smtClean="0">
              <a:solidFill>
                <a:srgbClr val="002060"/>
              </a:solidFill>
            </a:endParaRPr>
          </a:p>
          <a:p>
            <a:pPr algn="ctr"/>
            <a:endParaRPr lang="en-US" sz="2000" dirty="0">
              <a:solidFill>
                <a:srgbClr val="002060"/>
              </a:solidFill>
            </a:endParaRPr>
          </a:p>
        </p:txBody>
      </p:sp>
      <p:sp>
        <p:nvSpPr>
          <p:cNvPr id="7" name="TextBox 6"/>
          <p:cNvSpPr txBox="1"/>
          <p:nvPr/>
        </p:nvSpPr>
        <p:spPr>
          <a:xfrm>
            <a:off x="667178" y="3061180"/>
            <a:ext cx="2451243" cy="3416320"/>
          </a:xfrm>
          <a:prstGeom prst="rect">
            <a:avLst/>
          </a:prstGeom>
          <a:noFill/>
          <a:ln>
            <a:solidFill>
              <a:srgbClr val="FF0000"/>
            </a:solidFill>
          </a:ln>
        </p:spPr>
        <p:txBody>
          <a:bodyPr wrap="square" rtlCol="0">
            <a:spAutoFit/>
          </a:bodyPr>
          <a:lstStyle/>
          <a:p>
            <a:pPr algn="ctr"/>
            <a:endParaRPr lang="en-US" sz="5400" i="1" dirty="0" smtClean="0"/>
          </a:p>
          <a:p>
            <a:pPr algn="ctr"/>
            <a:r>
              <a:rPr lang="en-US" sz="5400" i="1" dirty="0" smtClean="0">
                <a:solidFill>
                  <a:srgbClr val="FF0000"/>
                </a:solidFill>
              </a:rPr>
              <a:t>NEED HELP?</a:t>
            </a:r>
          </a:p>
          <a:p>
            <a:pPr algn="ctr"/>
            <a:endParaRPr lang="en-US" sz="5400" i="1" dirty="0"/>
          </a:p>
        </p:txBody>
      </p:sp>
      <p:grpSp>
        <p:nvGrpSpPr>
          <p:cNvPr id="5" name="Group 4"/>
          <p:cNvGrpSpPr/>
          <p:nvPr/>
        </p:nvGrpSpPr>
        <p:grpSpPr>
          <a:xfrm>
            <a:off x="4218653" y="4685605"/>
            <a:ext cx="6947330" cy="1938992"/>
            <a:chOff x="4218653" y="4685605"/>
            <a:chExt cx="6947330" cy="1938992"/>
          </a:xfrm>
        </p:grpSpPr>
        <p:sp>
          <p:nvSpPr>
            <p:cNvPr id="12" name="TextBox 11"/>
            <p:cNvSpPr txBox="1"/>
            <p:nvPr/>
          </p:nvSpPr>
          <p:spPr>
            <a:xfrm>
              <a:off x="4218653" y="4685605"/>
              <a:ext cx="6947330" cy="1938992"/>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If you forget your password, you may select</a:t>
              </a:r>
            </a:p>
            <a:p>
              <a:pPr algn="ctr"/>
              <a:r>
                <a:rPr lang="en-US" sz="2000" dirty="0" smtClean="0">
                  <a:solidFill>
                    <a:srgbClr val="002060"/>
                  </a:solidFill>
                </a:rPr>
                <a:t>  </a:t>
              </a:r>
            </a:p>
            <a:p>
              <a:pPr algn="ctr"/>
              <a:r>
                <a:rPr lang="en-US" sz="2000" dirty="0" smtClean="0">
                  <a:solidFill>
                    <a:srgbClr val="002060"/>
                  </a:solidFill>
                </a:rPr>
                <a:t>Please check your Spam folder if you do not receive an updated password in your regular inbox.                                                                        </a:t>
              </a:r>
              <a:endParaRPr lang="en-US" sz="2000" i="1" dirty="0" smtClean="0">
                <a:solidFill>
                  <a:srgbClr val="002060"/>
                </a:solidFill>
              </a:endParaRPr>
            </a:p>
            <a:p>
              <a:pPr algn="ctr"/>
              <a:endParaRPr lang="en-US" sz="2000" dirty="0">
                <a:solidFill>
                  <a:srgbClr val="002060"/>
                </a:solidFill>
              </a:endParaRPr>
            </a:p>
          </p:txBody>
        </p:sp>
        <p:pic>
          <p:nvPicPr>
            <p:cNvPr id="3" name="Picture 2"/>
            <p:cNvPicPr>
              <a:picLocks noChangeAspect="1"/>
            </p:cNvPicPr>
            <p:nvPr/>
          </p:nvPicPr>
          <p:blipFill>
            <a:blip r:embed="rId5"/>
            <a:stretch>
              <a:fillRect/>
            </a:stretch>
          </p:blipFill>
          <p:spPr>
            <a:xfrm>
              <a:off x="6999110" y="5352901"/>
              <a:ext cx="1393471" cy="302199"/>
            </a:xfrm>
            <a:prstGeom prst="rect">
              <a:avLst/>
            </a:prstGeom>
          </p:spPr>
        </p:pic>
      </p:grpSp>
    </p:spTree>
    <p:extLst>
      <p:ext uri="{BB962C8B-B14F-4D97-AF65-F5344CB8AC3E}">
        <p14:creationId xmlns:p14="http://schemas.microsoft.com/office/powerpoint/2010/main" val="1291280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96302" y="1197736"/>
            <a:ext cx="8495698" cy="4388546"/>
          </a:xfrm>
          <a:prstGeom prst="rect">
            <a:avLst/>
          </a:prstGeom>
        </p:spPr>
      </p:pic>
      <p:sp>
        <p:nvSpPr>
          <p:cNvPr id="6" name="TextBox 5"/>
          <p:cNvSpPr txBox="1"/>
          <p:nvPr/>
        </p:nvSpPr>
        <p:spPr>
          <a:xfrm>
            <a:off x="90153" y="3077187"/>
            <a:ext cx="3515932" cy="1538883"/>
          </a:xfrm>
          <a:prstGeom prst="rect">
            <a:avLst/>
          </a:prstGeom>
          <a:noFill/>
          <a:ln>
            <a:solidFill>
              <a:srgbClr val="002060"/>
            </a:solidFill>
          </a:ln>
        </p:spPr>
        <p:txBody>
          <a:bodyPr wrap="square" rtlCol="0">
            <a:spAutoFit/>
          </a:bodyPr>
          <a:lstStyle/>
          <a:p>
            <a:pPr algn="ctr"/>
            <a:r>
              <a:rPr lang="en-US" sz="2000" dirty="0" smtClean="0">
                <a:solidFill>
                  <a:srgbClr val="002060"/>
                </a:solidFill>
              </a:rPr>
              <a:t>Visit</a:t>
            </a:r>
          </a:p>
          <a:p>
            <a:pPr algn="ctr"/>
            <a:r>
              <a:rPr lang="en-US" dirty="0" smtClean="0">
                <a:solidFill>
                  <a:srgbClr val="002060"/>
                </a:solidFill>
                <a:hlinkClick r:id="rId4"/>
              </a:rPr>
              <a:t>https://access.heropowered.com</a:t>
            </a: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000" dirty="0" smtClean="0">
                <a:solidFill>
                  <a:srgbClr val="002060"/>
                </a:solidFill>
              </a:rPr>
              <a:t>Select </a:t>
            </a:r>
            <a:r>
              <a:rPr lang="en-US" sz="2000" i="1" dirty="0" smtClean="0">
                <a:solidFill>
                  <a:srgbClr val="002060"/>
                </a:solidFill>
              </a:rPr>
              <a:t>“Parent”</a:t>
            </a:r>
            <a:endParaRPr lang="en-US" sz="2000" i="1" dirty="0">
              <a:solidFill>
                <a:srgbClr val="002060"/>
              </a:solidFill>
            </a:endParaRPr>
          </a:p>
        </p:txBody>
      </p:sp>
      <p:sp>
        <p:nvSpPr>
          <p:cNvPr id="7" name="Rounded Rectangle 6"/>
          <p:cNvSpPr/>
          <p:nvPr/>
        </p:nvSpPr>
        <p:spPr>
          <a:xfrm>
            <a:off x="7029751" y="2264975"/>
            <a:ext cx="1828800" cy="273032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83" y="0"/>
            <a:ext cx="2715271" cy="2742588"/>
          </a:xfrm>
          <a:prstGeom prst="rect">
            <a:avLst/>
          </a:prstGeom>
        </p:spPr>
      </p:pic>
    </p:spTree>
    <p:extLst>
      <p:ext uri="{BB962C8B-B14F-4D97-AF65-F5344CB8AC3E}">
        <p14:creationId xmlns:p14="http://schemas.microsoft.com/office/powerpoint/2010/main" val="36224303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66254" y="1449813"/>
            <a:ext cx="8525746" cy="4058932"/>
          </a:xfrm>
          <a:prstGeom prst="rect">
            <a:avLst/>
          </a:prstGeom>
        </p:spPr>
      </p:pic>
      <p:sp>
        <p:nvSpPr>
          <p:cNvPr id="6" name="TextBox 5"/>
          <p:cNvSpPr txBox="1"/>
          <p:nvPr/>
        </p:nvSpPr>
        <p:spPr>
          <a:xfrm>
            <a:off x="90152" y="3580899"/>
            <a:ext cx="3515932" cy="707886"/>
          </a:xfrm>
          <a:prstGeom prst="rect">
            <a:avLst/>
          </a:prstGeom>
          <a:noFill/>
          <a:ln>
            <a:solidFill>
              <a:srgbClr val="002060"/>
            </a:solidFill>
          </a:ln>
        </p:spPr>
        <p:txBody>
          <a:bodyPr wrap="square" rtlCol="0">
            <a:spAutoFit/>
          </a:bodyPr>
          <a:lstStyle/>
          <a:p>
            <a:pPr algn="ctr"/>
            <a:r>
              <a:rPr lang="en-US" sz="2000" dirty="0" smtClean="0">
                <a:solidFill>
                  <a:srgbClr val="002060"/>
                </a:solidFill>
              </a:rPr>
              <a:t>Select</a:t>
            </a:r>
          </a:p>
          <a:p>
            <a:pPr algn="ctr"/>
            <a:r>
              <a:rPr lang="en-US" sz="2000" i="1" dirty="0" smtClean="0">
                <a:solidFill>
                  <a:srgbClr val="002060"/>
                </a:solidFill>
              </a:rPr>
              <a:t>“CREATE AN ACCOUNT”</a:t>
            </a:r>
            <a:endParaRPr lang="en-US" sz="2000" i="1" dirty="0">
              <a:solidFill>
                <a:srgbClr val="002060"/>
              </a:solidFill>
            </a:endParaRPr>
          </a:p>
        </p:txBody>
      </p:sp>
      <p:sp>
        <p:nvSpPr>
          <p:cNvPr id="7" name="Rounded Rectangle 6"/>
          <p:cNvSpPr/>
          <p:nvPr/>
        </p:nvSpPr>
        <p:spPr>
          <a:xfrm>
            <a:off x="7929127" y="3815526"/>
            <a:ext cx="1983347" cy="72121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24" y="242419"/>
            <a:ext cx="2414789" cy="2414789"/>
          </a:xfrm>
          <a:prstGeom prst="rect">
            <a:avLst/>
          </a:prstGeom>
        </p:spPr>
      </p:pic>
    </p:spTree>
    <p:extLst>
      <p:ext uri="{BB962C8B-B14F-4D97-AF65-F5344CB8AC3E}">
        <p14:creationId xmlns:p14="http://schemas.microsoft.com/office/powerpoint/2010/main" val="218116956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724" y="3889603"/>
            <a:ext cx="4027836" cy="1323439"/>
          </a:xfrm>
          <a:prstGeom prst="rect">
            <a:avLst/>
          </a:prstGeom>
          <a:noFill/>
          <a:ln>
            <a:solidFill>
              <a:srgbClr val="002060"/>
            </a:solidFill>
          </a:ln>
        </p:spPr>
        <p:txBody>
          <a:bodyPr wrap="square" rtlCol="0">
            <a:spAutoFit/>
          </a:bodyPr>
          <a:lstStyle/>
          <a:p>
            <a:pPr algn="ctr"/>
            <a:endParaRPr lang="en-US" sz="2000" dirty="0" smtClean="0">
              <a:solidFill>
                <a:srgbClr val="002060"/>
              </a:solidFill>
            </a:endParaRPr>
          </a:p>
          <a:p>
            <a:pPr algn="ctr"/>
            <a:r>
              <a:rPr lang="en-US" sz="2000" dirty="0" smtClean="0">
                <a:solidFill>
                  <a:srgbClr val="002060"/>
                </a:solidFill>
              </a:rPr>
              <a:t>Type your </a:t>
            </a:r>
          </a:p>
          <a:p>
            <a:pPr algn="ctr"/>
            <a:r>
              <a:rPr lang="en-US" sz="2000" dirty="0" smtClean="0">
                <a:solidFill>
                  <a:srgbClr val="002060"/>
                </a:solidFill>
              </a:rPr>
              <a:t>First Name and Last Name.</a:t>
            </a:r>
            <a:endParaRPr lang="en-US" sz="2000" i="1" dirty="0">
              <a:solidFill>
                <a:srgbClr val="002060"/>
              </a:solidFill>
            </a:endParaRPr>
          </a:p>
          <a:p>
            <a:pPr algn="ctr"/>
            <a:endParaRPr lang="en-US" sz="2000" i="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6260334" y="471161"/>
            <a:ext cx="5334000" cy="5867400"/>
          </a:xfrm>
          <a:prstGeom prst="rect">
            <a:avLst/>
          </a:prstGeom>
        </p:spPr>
      </p:pic>
      <p:sp>
        <p:nvSpPr>
          <p:cNvPr id="7" name="Rounded Rectangle 6"/>
          <p:cNvSpPr/>
          <p:nvPr/>
        </p:nvSpPr>
        <p:spPr>
          <a:xfrm>
            <a:off x="6896558" y="2153159"/>
            <a:ext cx="4054207" cy="125105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7019549" y="2185677"/>
            <a:ext cx="3808223" cy="1186016"/>
          </a:xfrm>
          <a:prstGeom prst="rect">
            <a:avLst/>
          </a:prstGeom>
        </p:spPr>
      </p:pic>
    </p:spTree>
    <p:extLst>
      <p:ext uri="{BB962C8B-B14F-4D97-AF65-F5344CB8AC3E}">
        <p14:creationId xmlns:p14="http://schemas.microsoft.com/office/powerpoint/2010/main" val="848955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24201" y="212892"/>
            <a:ext cx="5689504" cy="6258454"/>
          </a:xfrm>
          <a:prstGeom prst="rect">
            <a:avLst/>
          </a:prstGeom>
        </p:spPr>
      </p:pic>
      <p:sp>
        <p:nvSpPr>
          <p:cNvPr id="6" name="TextBox 5"/>
          <p:cNvSpPr txBox="1"/>
          <p:nvPr/>
        </p:nvSpPr>
        <p:spPr>
          <a:xfrm>
            <a:off x="273708" y="3239608"/>
            <a:ext cx="4027836" cy="2862322"/>
          </a:xfrm>
          <a:prstGeom prst="rect">
            <a:avLst/>
          </a:prstGeom>
          <a:noFill/>
          <a:ln>
            <a:solidFill>
              <a:srgbClr val="002060"/>
            </a:solidFill>
          </a:ln>
        </p:spPr>
        <p:txBody>
          <a:bodyPr wrap="square" rtlCol="0">
            <a:spAutoFit/>
          </a:bodyPr>
          <a:lstStyle/>
          <a:p>
            <a:pPr algn="ctr"/>
            <a:r>
              <a:rPr lang="en-US" sz="2000" dirty="0" smtClean="0">
                <a:solidFill>
                  <a:srgbClr val="002060"/>
                </a:solidFill>
              </a:rPr>
              <a:t>Enter an email address that will become your username.</a:t>
            </a:r>
          </a:p>
          <a:p>
            <a:pPr algn="ctr"/>
            <a:endParaRPr lang="en-US" sz="2000" i="1" dirty="0">
              <a:solidFill>
                <a:srgbClr val="002060"/>
              </a:solidFill>
            </a:endParaRPr>
          </a:p>
          <a:p>
            <a:pPr algn="ctr"/>
            <a:r>
              <a:rPr lang="en-US" sz="2000" i="1" dirty="0" smtClean="0">
                <a:solidFill>
                  <a:srgbClr val="002060"/>
                </a:solidFill>
              </a:rPr>
              <a:t>Be careful that your email address is typed correctly!</a:t>
            </a:r>
          </a:p>
          <a:p>
            <a:pPr algn="ctr"/>
            <a:endParaRPr lang="en-US" sz="2000" i="1" dirty="0">
              <a:solidFill>
                <a:srgbClr val="002060"/>
              </a:solidFill>
            </a:endParaRPr>
          </a:p>
          <a:p>
            <a:pPr algn="ctr"/>
            <a:r>
              <a:rPr lang="en-US" sz="2000" i="1" dirty="0">
                <a:solidFill>
                  <a:srgbClr val="002060"/>
                </a:solidFill>
              </a:rPr>
              <a:t>If you do not have an email address, please reach out to your school.</a:t>
            </a:r>
          </a:p>
          <a:p>
            <a:pPr algn="ctr"/>
            <a:endParaRPr lang="en-US" sz="2000" i="1" dirty="0">
              <a:solidFill>
                <a:srgbClr val="002060"/>
              </a:solidFill>
            </a:endParaRPr>
          </a:p>
        </p:txBody>
      </p:sp>
      <p:sp>
        <p:nvSpPr>
          <p:cNvPr id="7" name="Rounded Rectangle 6"/>
          <p:cNvSpPr/>
          <p:nvPr/>
        </p:nvSpPr>
        <p:spPr>
          <a:xfrm>
            <a:off x="6378765" y="3349128"/>
            <a:ext cx="4373697" cy="638978"/>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85332" y="4137671"/>
            <a:ext cx="2356834" cy="1815882"/>
          </a:xfrm>
          <a:prstGeom prst="rect">
            <a:avLst/>
          </a:prstGeom>
          <a:solidFill>
            <a:schemeClr val="bg1"/>
          </a:solidFill>
          <a:ln>
            <a:solidFill>
              <a:srgbClr val="FF0000"/>
            </a:solidFill>
          </a:ln>
        </p:spPr>
        <p:txBody>
          <a:bodyPr wrap="square" rtlCol="0">
            <a:spAutoFit/>
          </a:bodyPr>
          <a:lstStyle/>
          <a:p>
            <a:pPr algn="ctr"/>
            <a:endParaRPr lang="en-US" sz="2800" i="1" dirty="0" smtClean="0">
              <a:solidFill>
                <a:srgbClr val="FF0000"/>
              </a:solidFill>
            </a:endParaRPr>
          </a:p>
          <a:p>
            <a:pPr algn="ctr"/>
            <a:r>
              <a:rPr lang="en-US" sz="2800" i="1" dirty="0" smtClean="0">
                <a:solidFill>
                  <a:srgbClr val="FF0000"/>
                </a:solidFill>
              </a:rPr>
              <a:t>Check for </a:t>
            </a:r>
          </a:p>
          <a:p>
            <a:pPr algn="ctr"/>
            <a:r>
              <a:rPr lang="en-US" sz="2800" i="1" dirty="0" smtClean="0">
                <a:solidFill>
                  <a:srgbClr val="FF0000"/>
                </a:solidFill>
              </a:rPr>
              <a:t>spelling errors!</a:t>
            </a:r>
          </a:p>
          <a:p>
            <a:pPr algn="ctr"/>
            <a:endParaRPr lang="en-US" sz="2800" i="1" dirty="0">
              <a:solidFill>
                <a:srgbClr val="FF0000"/>
              </a:solidFill>
            </a:endParaRPr>
          </a:p>
        </p:txBody>
      </p:sp>
      <p:pic>
        <p:nvPicPr>
          <p:cNvPr id="3" name="Picture 2"/>
          <p:cNvPicPr>
            <a:picLocks noChangeAspect="1"/>
          </p:cNvPicPr>
          <p:nvPr/>
        </p:nvPicPr>
        <p:blipFill>
          <a:blip r:embed="rId4"/>
          <a:stretch>
            <a:fillRect/>
          </a:stretch>
        </p:blipFill>
        <p:spPr>
          <a:xfrm>
            <a:off x="6507238" y="2067835"/>
            <a:ext cx="4113022" cy="1219200"/>
          </a:xfrm>
          <a:prstGeom prst="rect">
            <a:avLst/>
          </a:prstGeom>
        </p:spPr>
      </p:pic>
      <p:pic>
        <p:nvPicPr>
          <p:cNvPr id="9" name="Picture 8"/>
          <p:cNvPicPr>
            <a:picLocks noChangeAspect="1"/>
          </p:cNvPicPr>
          <p:nvPr/>
        </p:nvPicPr>
        <p:blipFill>
          <a:blip r:embed="rId5"/>
          <a:stretch>
            <a:fillRect/>
          </a:stretch>
        </p:blipFill>
        <p:spPr>
          <a:xfrm>
            <a:off x="273707" y="99036"/>
            <a:ext cx="3097453" cy="2857509"/>
          </a:xfrm>
          <a:prstGeom prst="rect">
            <a:avLst/>
          </a:prstGeom>
        </p:spPr>
      </p:pic>
      <p:pic>
        <p:nvPicPr>
          <p:cNvPr id="11" name="Picture 10"/>
          <p:cNvPicPr>
            <a:picLocks noChangeAspect="1"/>
          </p:cNvPicPr>
          <p:nvPr/>
        </p:nvPicPr>
        <p:blipFill>
          <a:blip r:embed="rId6"/>
          <a:stretch>
            <a:fillRect/>
          </a:stretch>
        </p:blipFill>
        <p:spPr>
          <a:xfrm>
            <a:off x="6507238" y="3373342"/>
            <a:ext cx="4113022" cy="590550"/>
          </a:xfrm>
          <a:prstGeom prst="rect">
            <a:avLst/>
          </a:prstGeom>
        </p:spPr>
      </p:pic>
    </p:spTree>
    <p:extLst>
      <p:ext uri="{BB962C8B-B14F-4D97-AF65-F5344CB8AC3E}">
        <p14:creationId xmlns:p14="http://schemas.microsoft.com/office/powerpoint/2010/main" val="721571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640947" y="226493"/>
            <a:ext cx="5626050" cy="6141111"/>
          </a:xfrm>
          <a:prstGeom prst="rect">
            <a:avLst/>
          </a:prstGeom>
        </p:spPr>
      </p:pic>
      <p:sp>
        <p:nvSpPr>
          <p:cNvPr id="6" name="TextBox 5"/>
          <p:cNvSpPr txBox="1"/>
          <p:nvPr/>
        </p:nvSpPr>
        <p:spPr>
          <a:xfrm>
            <a:off x="255009" y="3197505"/>
            <a:ext cx="4027836" cy="3170099"/>
          </a:xfrm>
          <a:prstGeom prst="rect">
            <a:avLst/>
          </a:prstGeom>
          <a:noFill/>
          <a:ln>
            <a:solidFill>
              <a:srgbClr val="002060"/>
            </a:solidFill>
          </a:ln>
        </p:spPr>
        <p:txBody>
          <a:bodyPr wrap="square" rtlCol="0">
            <a:spAutoFit/>
          </a:bodyPr>
          <a:lstStyle/>
          <a:p>
            <a:pPr algn="ctr"/>
            <a:r>
              <a:rPr lang="en-US" sz="2000" dirty="0" smtClean="0">
                <a:solidFill>
                  <a:srgbClr val="002060"/>
                </a:solidFill>
              </a:rPr>
              <a:t>Enter a password you will use to log in each time.</a:t>
            </a:r>
          </a:p>
          <a:p>
            <a:pPr algn="ctr"/>
            <a:endParaRPr lang="en-US" sz="2000" i="1" dirty="0">
              <a:solidFill>
                <a:srgbClr val="002060"/>
              </a:solidFill>
            </a:endParaRPr>
          </a:p>
          <a:p>
            <a:pPr algn="ctr"/>
            <a:r>
              <a:rPr lang="en-US" sz="2000" i="1" dirty="0" smtClean="0">
                <a:solidFill>
                  <a:srgbClr val="002060"/>
                </a:solidFill>
              </a:rPr>
              <a:t>Make sure you choose a password you will remember.</a:t>
            </a:r>
          </a:p>
          <a:p>
            <a:pPr algn="ctr"/>
            <a:endParaRPr lang="en-US" sz="2000" i="1" dirty="0">
              <a:solidFill>
                <a:srgbClr val="002060"/>
              </a:solidFill>
            </a:endParaRPr>
          </a:p>
          <a:p>
            <a:pPr algn="ctr"/>
            <a:r>
              <a:rPr lang="en-US" sz="2000" dirty="0" smtClean="0">
                <a:solidFill>
                  <a:srgbClr val="002060"/>
                </a:solidFill>
              </a:rPr>
              <a:t>Confirm your password.</a:t>
            </a:r>
          </a:p>
          <a:p>
            <a:pPr algn="ctr"/>
            <a:endParaRPr lang="en-US" sz="2000" dirty="0">
              <a:solidFill>
                <a:srgbClr val="002060"/>
              </a:solidFill>
            </a:endParaRPr>
          </a:p>
          <a:p>
            <a:pPr algn="ctr"/>
            <a:r>
              <a:rPr lang="en-US" sz="2000" dirty="0" smtClean="0">
                <a:solidFill>
                  <a:srgbClr val="002060"/>
                </a:solidFill>
              </a:rPr>
              <a:t>Select </a:t>
            </a:r>
          </a:p>
          <a:p>
            <a:pPr algn="ctr"/>
            <a:r>
              <a:rPr lang="en-US" sz="2000" dirty="0" smtClean="0">
                <a:solidFill>
                  <a:srgbClr val="002060"/>
                </a:solidFill>
              </a:rPr>
              <a:t>“CREATE USER”</a:t>
            </a:r>
            <a:endParaRPr lang="en-US" sz="2000" dirty="0">
              <a:solidFill>
                <a:srgbClr val="002060"/>
              </a:solidFill>
            </a:endParaRPr>
          </a:p>
        </p:txBody>
      </p:sp>
      <p:sp>
        <p:nvSpPr>
          <p:cNvPr id="7" name="Rounded Rectangle 6"/>
          <p:cNvSpPr/>
          <p:nvPr/>
        </p:nvSpPr>
        <p:spPr>
          <a:xfrm>
            <a:off x="6400800" y="3866920"/>
            <a:ext cx="4098276" cy="131038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397616" y="5177307"/>
            <a:ext cx="4098277"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6512130" y="3937007"/>
            <a:ext cx="3898810" cy="1178184"/>
          </a:xfrm>
          <a:prstGeom prst="rect">
            <a:avLst/>
          </a:prstGeom>
        </p:spPr>
      </p:pic>
      <p:sp>
        <p:nvSpPr>
          <p:cNvPr id="11" name="TextBox 10"/>
          <p:cNvSpPr txBox="1"/>
          <p:nvPr/>
        </p:nvSpPr>
        <p:spPr>
          <a:xfrm>
            <a:off x="8253572" y="3427498"/>
            <a:ext cx="2356834" cy="1692771"/>
          </a:xfrm>
          <a:prstGeom prst="rect">
            <a:avLst/>
          </a:prstGeom>
          <a:solidFill>
            <a:schemeClr val="bg1"/>
          </a:solidFill>
          <a:ln>
            <a:solidFill>
              <a:srgbClr val="FF0000"/>
            </a:solidFill>
          </a:ln>
        </p:spPr>
        <p:txBody>
          <a:bodyPr wrap="square" rtlCol="0">
            <a:spAutoFit/>
          </a:bodyPr>
          <a:lstStyle/>
          <a:p>
            <a:pPr algn="ctr"/>
            <a:endParaRPr lang="en-US" sz="2800" i="1" dirty="0" smtClean="0">
              <a:solidFill>
                <a:srgbClr val="FF0000"/>
              </a:solidFill>
            </a:endParaRPr>
          </a:p>
          <a:p>
            <a:pPr algn="ctr"/>
            <a:r>
              <a:rPr lang="en-US" sz="1600" i="1" dirty="0" smtClean="0">
                <a:solidFill>
                  <a:srgbClr val="FF0000"/>
                </a:solidFill>
              </a:rPr>
              <a:t>Make sure the passwords match and it’s a password you can remember!</a:t>
            </a:r>
          </a:p>
          <a:p>
            <a:pPr algn="ctr"/>
            <a:endParaRPr lang="en-US" sz="2800" i="1" dirty="0">
              <a:solidFill>
                <a:srgbClr val="FF0000"/>
              </a:solidFill>
            </a:endParaRPr>
          </a:p>
        </p:txBody>
      </p:sp>
      <p:sp>
        <p:nvSpPr>
          <p:cNvPr id="12" name="Right Arrow 11"/>
          <p:cNvSpPr/>
          <p:nvPr/>
        </p:nvSpPr>
        <p:spPr>
          <a:xfrm rot="10800000">
            <a:off x="9049270" y="5386088"/>
            <a:ext cx="1989785" cy="38636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284876" y="172661"/>
            <a:ext cx="3020184" cy="2998990"/>
          </a:xfrm>
          <a:prstGeom prst="rect">
            <a:avLst/>
          </a:prstGeom>
        </p:spPr>
      </p:pic>
    </p:spTree>
    <p:extLst>
      <p:ext uri="{BB962C8B-B14F-4D97-AF65-F5344CB8AC3E}">
        <p14:creationId xmlns:p14="http://schemas.microsoft.com/office/powerpoint/2010/main" val="3778726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122" y="3711405"/>
            <a:ext cx="2868737" cy="1631216"/>
          </a:xfrm>
          <a:prstGeom prst="rect">
            <a:avLst/>
          </a:prstGeom>
          <a:noFill/>
          <a:ln>
            <a:solidFill>
              <a:srgbClr val="002060"/>
            </a:solidFill>
          </a:ln>
        </p:spPr>
        <p:txBody>
          <a:bodyPr wrap="square" rtlCol="0">
            <a:spAutoFit/>
          </a:bodyPr>
          <a:lstStyle/>
          <a:p>
            <a:pPr algn="ctr"/>
            <a:r>
              <a:rPr lang="en-US" sz="2000" dirty="0" smtClean="0">
                <a:solidFill>
                  <a:srgbClr val="002060"/>
                </a:solidFill>
              </a:rPr>
              <a:t>“Close” the Congratulations Message.</a:t>
            </a:r>
          </a:p>
          <a:p>
            <a:pPr algn="ctr"/>
            <a:endParaRPr lang="en-US" sz="2000" dirty="0">
              <a:solidFill>
                <a:srgbClr val="002060"/>
              </a:solidFill>
            </a:endParaRPr>
          </a:p>
          <a:p>
            <a:pPr algn="ctr"/>
            <a:r>
              <a:rPr lang="en-US" sz="2000" dirty="0" smtClean="0">
                <a:solidFill>
                  <a:srgbClr val="002060"/>
                </a:solidFill>
              </a:rPr>
              <a:t>Select</a:t>
            </a:r>
          </a:p>
          <a:p>
            <a:pPr algn="ctr"/>
            <a:r>
              <a:rPr lang="en-US" sz="2000" dirty="0" smtClean="0">
                <a:solidFill>
                  <a:srgbClr val="002060"/>
                </a:solidFill>
              </a:rPr>
              <a:t>“Add Student”</a:t>
            </a:r>
            <a:endParaRPr lang="en-US" sz="2000" dirty="0">
              <a:solidFill>
                <a:srgbClr val="002060"/>
              </a:solidFill>
            </a:endParaRPr>
          </a:p>
        </p:txBody>
      </p:sp>
      <p:sp>
        <p:nvSpPr>
          <p:cNvPr id="7" name="Rounded Rectangle 6"/>
          <p:cNvSpPr/>
          <p:nvPr/>
        </p:nvSpPr>
        <p:spPr>
          <a:xfrm>
            <a:off x="5640947" y="3710260"/>
            <a:ext cx="5138670" cy="146704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371111" y="1380861"/>
            <a:ext cx="8848739" cy="4658798"/>
          </a:xfrm>
          <a:prstGeom prst="rect">
            <a:avLst/>
          </a:prstGeom>
        </p:spPr>
      </p:pic>
      <p:sp>
        <p:nvSpPr>
          <p:cNvPr id="8" name="Rounded Rectangle 7"/>
          <p:cNvSpPr/>
          <p:nvPr/>
        </p:nvSpPr>
        <p:spPr>
          <a:xfrm>
            <a:off x="8049297" y="4436464"/>
            <a:ext cx="1339402"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16817" y="1880314"/>
            <a:ext cx="2127159" cy="218940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395748" y="2000036"/>
            <a:ext cx="4237051" cy="1101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55723" y="2320138"/>
            <a:ext cx="3812146" cy="461665"/>
          </a:xfrm>
          <a:prstGeom prst="rect">
            <a:avLst/>
          </a:prstGeom>
          <a:noFill/>
        </p:spPr>
        <p:txBody>
          <a:bodyPr wrap="square" rtlCol="0">
            <a:spAutoFit/>
          </a:bodyPr>
          <a:lstStyle/>
          <a:p>
            <a:r>
              <a:rPr lang="en-US" sz="2400" b="1" dirty="0" smtClean="0">
                <a:solidFill>
                  <a:srgbClr val="FF0000"/>
                </a:solidFill>
              </a:rPr>
              <a:t>VERY IMPORTANT!!</a:t>
            </a:r>
            <a:endParaRPr lang="en-US" sz="2400" b="1" dirty="0">
              <a:solidFill>
                <a:srgbClr val="FF0000"/>
              </a:solidFill>
            </a:endParaRPr>
          </a:p>
        </p:txBody>
      </p:sp>
      <p:pic>
        <p:nvPicPr>
          <p:cNvPr id="5" name="Picture 4"/>
          <p:cNvPicPr>
            <a:picLocks noChangeAspect="1"/>
          </p:cNvPicPr>
          <p:nvPr/>
        </p:nvPicPr>
        <p:blipFill>
          <a:blip r:embed="rId4"/>
          <a:stretch>
            <a:fillRect/>
          </a:stretch>
        </p:blipFill>
        <p:spPr>
          <a:xfrm>
            <a:off x="178089" y="267203"/>
            <a:ext cx="2909869" cy="2834706"/>
          </a:xfrm>
          <a:prstGeom prst="rect">
            <a:avLst/>
          </a:prstGeom>
        </p:spPr>
      </p:pic>
    </p:spTree>
    <p:extLst>
      <p:ext uri="{BB962C8B-B14F-4D97-AF65-F5344CB8AC3E}">
        <p14:creationId xmlns:p14="http://schemas.microsoft.com/office/powerpoint/2010/main" val="2969393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874" y="3344357"/>
            <a:ext cx="2868737" cy="2246769"/>
          </a:xfrm>
          <a:prstGeom prst="rect">
            <a:avLst/>
          </a:prstGeom>
          <a:noFill/>
          <a:ln>
            <a:solidFill>
              <a:srgbClr val="002060"/>
            </a:solidFill>
          </a:ln>
        </p:spPr>
        <p:txBody>
          <a:bodyPr wrap="square" rtlCol="0">
            <a:spAutoFit/>
          </a:bodyPr>
          <a:lstStyle/>
          <a:p>
            <a:pPr algn="ctr"/>
            <a:r>
              <a:rPr lang="en-US" sz="2000" i="1" dirty="0" smtClean="0">
                <a:solidFill>
                  <a:srgbClr val="002060"/>
                </a:solidFill>
              </a:rPr>
              <a:t>Because you will be using a </a:t>
            </a:r>
            <a:r>
              <a:rPr lang="en-US" sz="2000" b="1" i="1" dirty="0" smtClean="0">
                <a:solidFill>
                  <a:srgbClr val="002060"/>
                </a:solidFill>
              </a:rPr>
              <a:t>Unique Key </a:t>
            </a:r>
            <a:r>
              <a:rPr lang="en-US" sz="2000" i="1" dirty="0" smtClean="0">
                <a:solidFill>
                  <a:srgbClr val="002060"/>
                </a:solidFill>
              </a:rPr>
              <a:t>that was provided to you by the teacher or school...</a:t>
            </a:r>
          </a:p>
          <a:p>
            <a:pPr algn="ctr"/>
            <a:endParaRPr lang="en-US" sz="2000" dirty="0">
              <a:solidFill>
                <a:srgbClr val="002060"/>
              </a:solidFill>
            </a:endParaRPr>
          </a:p>
          <a:p>
            <a:pPr algn="ctr"/>
            <a:r>
              <a:rPr lang="en-US" sz="2000" dirty="0" smtClean="0">
                <a:solidFill>
                  <a:srgbClr val="002060"/>
                </a:solidFill>
              </a:rPr>
              <a:t>Select</a:t>
            </a:r>
          </a:p>
          <a:p>
            <a:pPr algn="ctr"/>
            <a:r>
              <a:rPr lang="en-US" sz="2000" dirty="0" smtClean="0">
                <a:solidFill>
                  <a:srgbClr val="002060"/>
                </a:solidFill>
              </a:rPr>
              <a:t>“YES”</a:t>
            </a: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7</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 name="Picture 4"/>
          <p:cNvPicPr>
            <a:picLocks noChangeAspect="1"/>
          </p:cNvPicPr>
          <p:nvPr/>
        </p:nvPicPr>
        <p:blipFill>
          <a:blip r:embed="rId5"/>
          <a:stretch>
            <a:fillRect/>
          </a:stretch>
        </p:blipFill>
        <p:spPr>
          <a:xfrm>
            <a:off x="4524375" y="1019026"/>
            <a:ext cx="7667625" cy="4391025"/>
          </a:xfrm>
          <a:prstGeom prst="rect">
            <a:avLst/>
          </a:prstGeom>
        </p:spPr>
      </p:pic>
      <p:sp>
        <p:nvSpPr>
          <p:cNvPr id="8" name="Rounded Rectangle 7"/>
          <p:cNvSpPr/>
          <p:nvPr/>
        </p:nvSpPr>
        <p:spPr>
          <a:xfrm>
            <a:off x="6618953" y="3339586"/>
            <a:ext cx="915188"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94817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89463" y="1109547"/>
            <a:ext cx="7885182" cy="4498039"/>
          </a:xfrm>
          <a:prstGeom prst="rect">
            <a:avLst/>
          </a:prstGeom>
        </p:spPr>
      </p:pic>
      <p:sp>
        <p:nvSpPr>
          <p:cNvPr id="6" name="TextBox 5"/>
          <p:cNvSpPr txBox="1"/>
          <p:nvPr/>
        </p:nvSpPr>
        <p:spPr>
          <a:xfrm>
            <a:off x="458874" y="3344357"/>
            <a:ext cx="2868737" cy="2862322"/>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Type in the unique activation key provided by your school.</a:t>
            </a:r>
          </a:p>
          <a:p>
            <a:pPr algn="ctr"/>
            <a:endParaRPr lang="en-US" sz="2000" dirty="0">
              <a:solidFill>
                <a:srgbClr val="002060"/>
              </a:solidFill>
            </a:endParaRPr>
          </a:p>
          <a:p>
            <a:pPr algn="ctr"/>
            <a:r>
              <a:rPr lang="en-US" sz="2000" dirty="0" smtClean="0">
                <a:solidFill>
                  <a:srgbClr val="002060"/>
                </a:solidFill>
              </a:rPr>
              <a:t>Each key contains six characters of letters and/or numbers.</a:t>
            </a:r>
          </a:p>
          <a:p>
            <a:pPr algn="ctr"/>
            <a:endParaRPr lang="en-US" sz="2000"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5"/>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8</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8" name="Rounded Rectangle 7"/>
          <p:cNvSpPr/>
          <p:nvPr/>
        </p:nvSpPr>
        <p:spPr>
          <a:xfrm>
            <a:off x="4625052" y="1997609"/>
            <a:ext cx="7118929"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4751672" y="2038258"/>
            <a:ext cx="6904174" cy="652798"/>
          </a:xfrm>
          <a:prstGeom prst="rect">
            <a:avLst/>
          </a:prstGeom>
        </p:spPr>
      </p:pic>
    </p:spTree>
    <p:extLst>
      <p:ext uri="{BB962C8B-B14F-4D97-AF65-F5344CB8AC3E}">
        <p14:creationId xmlns:p14="http://schemas.microsoft.com/office/powerpoint/2010/main" val="1789036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822</Words>
  <Application>Microsoft Office PowerPoint</Application>
  <PresentationFormat>Widescreen</PresentationFormat>
  <Paragraphs>111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KParish</dc:creator>
  <cp:lastModifiedBy>KParish</cp:lastModifiedBy>
  <cp:revision>23</cp:revision>
  <dcterms:created xsi:type="dcterms:W3CDTF">2020-08-26T15:33:41Z</dcterms:created>
  <dcterms:modified xsi:type="dcterms:W3CDTF">2020-09-17T13:23:01Z</dcterms:modified>
</cp:coreProperties>
</file>