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6" r:id="rId2"/>
    <p:sldId id="256" r:id="rId3"/>
    <p:sldId id="257" r:id="rId4"/>
    <p:sldId id="258" r:id="rId5"/>
    <p:sldId id="259" r:id="rId6"/>
    <p:sldId id="260" r:id="rId7"/>
    <p:sldId id="261" r:id="rId8"/>
    <p:sldId id="262" r:id="rId9"/>
    <p:sldId id="263" r:id="rId10"/>
    <p:sldId id="265"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7" d="100"/>
          <a:sy n="87" d="100"/>
        </p:scale>
        <p:origin x="2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9E63E-734B-4F58-AB80-FCF94186C493}" type="datetimeFigureOut">
              <a:rPr lang="en-US" smtClean="0"/>
              <a:t>9/17/2020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C4BB1-2DCE-4FC9-A362-663786E145BC}" type="slidenum">
              <a:rPr lang="en-US" smtClean="0"/>
              <a:t>‹#›</a:t>
            </a:fld>
            <a:endParaRPr lang="en-US"/>
          </a:p>
        </p:txBody>
      </p:sp>
    </p:spTree>
    <p:extLst>
      <p:ext uri="{BB962C8B-B14F-4D97-AF65-F5344CB8AC3E}">
        <p14:creationId xmlns:p14="http://schemas.microsoft.com/office/powerpoint/2010/main" val="881380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Welcome</a:t>
            </a:r>
            <a:r>
              <a:rPr lang="en-US" baseline="0" dirty="0" smtClean="0"/>
              <a:t> to Hero! I’m going to walk you through the steps of creating your student Hero account!</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1</a:t>
            </a:fld>
            <a:endParaRPr lang="en-US"/>
          </a:p>
        </p:txBody>
      </p:sp>
    </p:spTree>
    <p:extLst>
      <p:ext uri="{BB962C8B-B14F-4D97-AF65-F5344CB8AC3E}">
        <p14:creationId xmlns:p14="http://schemas.microsoft.com/office/powerpoint/2010/main" val="2296570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10: You should now be able to view your Hero information from the web! It’s possible that the system will</a:t>
            </a:r>
            <a:r>
              <a:rPr lang="en-US" baseline="0" dirty="0" smtClean="0"/>
              <a:t> log you out automatically and force you to log back in using your newly created credentials.</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10</a:t>
            </a:fld>
            <a:endParaRPr lang="en-US"/>
          </a:p>
        </p:txBody>
      </p:sp>
    </p:spTree>
    <p:extLst>
      <p:ext uri="{BB962C8B-B14F-4D97-AF65-F5344CB8AC3E}">
        <p14:creationId xmlns:p14="http://schemas.microsoft.com/office/powerpoint/2010/main" val="343920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11: You can now also download the Hero mobile app on your</a:t>
            </a:r>
            <a:r>
              <a:rPr lang="en-US" baseline="0" dirty="0" smtClean="0"/>
              <a:t> personal mobile device! Search “Hero by </a:t>
            </a:r>
            <a:r>
              <a:rPr lang="en-US" baseline="0" dirty="0" err="1" smtClean="0"/>
              <a:t>Schoolmint</a:t>
            </a:r>
            <a:r>
              <a:rPr lang="en-US" baseline="0" dirty="0" smtClean="0"/>
              <a:t>” in your app store.</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11</a:t>
            </a:fld>
            <a:endParaRPr lang="en-US"/>
          </a:p>
        </p:txBody>
      </p:sp>
    </p:spTree>
    <p:extLst>
      <p:ext uri="{BB962C8B-B14F-4D97-AF65-F5344CB8AC3E}">
        <p14:creationId xmlns:p14="http://schemas.microsoft.com/office/powerpoint/2010/main" val="2375280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12: Log in to the mobile app with the</a:t>
            </a:r>
            <a:r>
              <a:rPr lang="en-US" baseline="0" dirty="0" smtClean="0"/>
              <a:t> credentials you created in steps 2-4. You can now view your Hero information from your mobile device!</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12</a:t>
            </a:fld>
            <a:endParaRPr lang="en-US"/>
          </a:p>
        </p:txBody>
      </p:sp>
    </p:spTree>
    <p:extLst>
      <p:ext uri="{BB962C8B-B14F-4D97-AF65-F5344CB8AC3E}">
        <p14:creationId xmlns:p14="http://schemas.microsoft.com/office/powerpoint/2010/main" val="2980797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rPr>
              <a:t>If you were not able to successfully create your account, please contact your teacher or school’s Hero administrator.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rPr>
              <a:t>Now that you’ve created an account, you can log back in any time on the web or mobile 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rPr>
              <a:t>If at any time you are not able to log in, please wait and try again a few minutes later. If you are still not successful, then reach out to your teacher for help.</a:t>
            </a:r>
            <a:endParaRPr lang="en-US" sz="1200" i="1" dirty="0" smtClean="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smtClean="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13</a:t>
            </a:fld>
            <a:endParaRPr lang="en-US"/>
          </a:p>
        </p:txBody>
      </p:sp>
    </p:spTree>
    <p:extLst>
      <p:ext uri="{BB962C8B-B14F-4D97-AF65-F5344CB8AC3E}">
        <p14:creationId xmlns:p14="http://schemas.microsoft.com/office/powerpoint/2010/main" val="2156104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 Visit https access.heropowered.com and select STUDENT</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2</a:t>
            </a:fld>
            <a:endParaRPr lang="en-US"/>
          </a:p>
        </p:txBody>
      </p:sp>
    </p:spTree>
    <p:extLst>
      <p:ext uri="{BB962C8B-B14F-4D97-AF65-F5344CB8AC3E}">
        <p14:creationId xmlns:p14="http://schemas.microsoft.com/office/powerpoint/2010/main" val="16964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2: Since</a:t>
            </a:r>
            <a:r>
              <a:rPr lang="en-US" baseline="0" dirty="0" smtClean="0"/>
              <a:t> we are creating a NEW account and have never logged in before, select “CREATE AN ACCOUNT.” </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3</a:t>
            </a:fld>
            <a:endParaRPr lang="en-US"/>
          </a:p>
        </p:txBody>
      </p:sp>
    </p:spTree>
    <p:extLst>
      <p:ext uri="{BB962C8B-B14F-4D97-AF65-F5344CB8AC3E}">
        <p14:creationId xmlns:p14="http://schemas.microsoft.com/office/powerpoint/2010/main" val="492485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3: Type in an</a:t>
            </a:r>
            <a:r>
              <a:rPr lang="en-US" baseline="0" dirty="0" smtClean="0"/>
              <a:t> email address that will become your username. We recommend that you use your school email address. It’s important that you check for spelling errors so that your username is not created with a mistake.</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4</a:t>
            </a:fld>
            <a:endParaRPr lang="en-US"/>
          </a:p>
        </p:txBody>
      </p:sp>
    </p:spTree>
    <p:extLst>
      <p:ext uri="{BB962C8B-B14F-4D97-AF65-F5344CB8AC3E}">
        <p14:creationId xmlns:p14="http://schemas.microsoft.com/office/powerpoint/2010/main" val="3797273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4: Enter a password that you can remember. You may need to check with your teacher if there’s a specific password</a:t>
            </a:r>
            <a:r>
              <a:rPr lang="en-US" baseline="0" dirty="0" smtClean="0"/>
              <a:t> they would like for you to use. Then, retype your password to confirm. Then select “Create User.”</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5</a:t>
            </a:fld>
            <a:endParaRPr lang="en-US"/>
          </a:p>
        </p:txBody>
      </p:sp>
    </p:spTree>
    <p:extLst>
      <p:ext uri="{BB962C8B-B14F-4D97-AF65-F5344CB8AC3E}">
        <p14:creationId xmlns:p14="http://schemas.microsoft.com/office/powerpoint/2010/main" val="131845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5: IS CRITICAL! You have CREATED</a:t>
            </a:r>
            <a:r>
              <a:rPr lang="en-US" baseline="0" dirty="0" smtClean="0"/>
              <a:t> your account, but now it is very important to link your student profile. Close the congratulations box and select “ADD STUDENT”.</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6</a:t>
            </a:fld>
            <a:endParaRPr lang="en-US"/>
          </a:p>
        </p:txBody>
      </p:sp>
    </p:spTree>
    <p:extLst>
      <p:ext uri="{BB962C8B-B14F-4D97-AF65-F5344CB8AC3E}">
        <p14:creationId xmlns:p14="http://schemas.microsoft.com/office/powerpoint/2010/main" val="3547326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6: Since </a:t>
            </a:r>
            <a:r>
              <a:rPr lang="en-US" dirty="0" smtClean="0"/>
              <a:t>we are using a unique key that was provided by the school, select YES.</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7</a:t>
            </a:fld>
            <a:endParaRPr lang="en-US"/>
          </a:p>
        </p:txBody>
      </p:sp>
    </p:spTree>
    <p:extLst>
      <p:ext uri="{BB962C8B-B14F-4D97-AF65-F5344CB8AC3E}">
        <p14:creationId xmlns:p14="http://schemas.microsoft.com/office/powerpoint/2010/main" val="2306458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7: Type in </a:t>
            </a:r>
            <a:r>
              <a:rPr lang="en-US" dirty="0" smtClean="0"/>
              <a:t>the unique activation code provided by your school. The code should be a six-character code made up of numbers and letters.</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8</a:t>
            </a:fld>
            <a:endParaRPr lang="en-US"/>
          </a:p>
        </p:txBody>
      </p:sp>
    </p:spTree>
    <p:extLst>
      <p:ext uri="{BB962C8B-B14F-4D97-AF65-F5344CB8AC3E}">
        <p14:creationId xmlns:p14="http://schemas.microsoft.com/office/powerpoint/2010/main" val="1294715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8: Type in your </a:t>
            </a:r>
            <a:r>
              <a:rPr lang="en-US" dirty="0" smtClean="0"/>
              <a:t>student </a:t>
            </a:r>
            <a:r>
              <a:rPr lang="en-US" baseline="0" dirty="0" smtClean="0"/>
              <a:t>ID number. Then select ADD STUDENT.</a:t>
            </a:r>
            <a:endParaRPr lang="en-US" dirty="0"/>
          </a:p>
        </p:txBody>
      </p:sp>
      <p:sp>
        <p:nvSpPr>
          <p:cNvPr id="4" name="Slide Number Placeholder 3"/>
          <p:cNvSpPr>
            <a:spLocks noGrp="1"/>
          </p:cNvSpPr>
          <p:nvPr>
            <p:ph type="sldNum" sz="quarter" idx="10"/>
          </p:nvPr>
        </p:nvSpPr>
        <p:spPr/>
        <p:txBody>
          <a:bodyPr/>
          <a:lstStyle/>
          <a:p>
            <a:fld id="{5EBC4BB1-2DCE-4FC9-A362-663786E145BC}" type="slidenum">
              <a:rPr lang="en-US" smtClean="0"/>
              <a:t>9</a:t>
            </a:fld>
            <a:endParaRPr lang="en-US"/>
          </a:p>
        </p:txBody>
      </p:sp>
    </p:spTree>
    <p:extLst>
      <p:ext uri="{BB962C8B-B14F-4D97-AF65-F5344CB8AC3E}">
        <p14:creationId xmlns:p14="http://schemas.microsoft.com/office/powerpoint/2010/main" val="105802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E20AE5-CD63-44E0-967A-5C8730637AE6}"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80B09-6C90-4450-99CF-D12FBDA7D086}" type="slidenum">
              <a:rPr lang="en-US" smtClean="0"/>
              <a:t>‹#›</a:t>
            </a:fld>
            <a:endParaRPr lang="en-US"/>
          </a:p>
        </p:txBody>
      </p:sp>
    </p:spTree>
    <p:extLst>
      <p:ext uri="{BB962C8B-B14F-4D97-AF65-F5344CB8AC3E}">
        <p14:creationId xmlns:p14="http://schemas.microsoft.com/office/powerpoint/2010/main" val="4237862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20AE5-CD63-44E0-967A-5C8730637AE6}"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80B09-6C90-4450-99CF-D12FBDA7D086}" type="slidenum">
              <a:rPr lang="en-US" smtClean="0"/>
              <a:t>‹#›</a:t>
            </a:fld>
            <a:endParaRPr lang="en-US"/>
          </a:p>
        </p:txBody>
      </p:sp>
    </p:spTree>
    <p:extLst>
      <p:ext uri="{BB962C8B-B14F-4D97-AF65-F5344CB8AC3E}">
        <p14:creationId xmlns:p14="http://schemas.microsoft.com/office/powerpoint/2010/main" val="419193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20AE5-CD63-44E0-967A-5C8730637AE6}"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80B09-6C90-4450-99CF-D12FBDA7D086}" type="slidenum">
              <a:rPr lang="en-US" smtClean="0"/>
              <a:t>‹#›</a:t>
            </a:fld>
            <a:endParaRPr lang="en-US"/>
          </a:p>
        </p:txBody>
      </p:sp>
    </p:spTree>
    <p:extLst>
      <p:ext uri="{BB962C8B-B14F-4D97-AF65-F5344CB8AC3E}">
        <p14:creationId xmlns:p14="http://schemas.microsoft.com/office/powerpoint/2010/main" val="145767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20AE5-CD63-44E0-967A-5C8730637AE6}"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80B09-6C90-4450-99CF-D12FBDA7D086}" type="slidenum">
              <a:rPr lang="en-US" smtClean="0"/>
              <a:t>‹#›</a:t>
            </a:fld>
            <a:endParaRPr lang="en-US"/>
          </a:p>
        </p:txBody>
      </p:sp>
    </p:spTree>
    <p:extLst>
      <p:ext uri="{BB962C8B-B14F-4D97-AF65-F5344CB8AC3E}">
        <p14:creationId xmlns:p14="http://schemas.microsoft.com/office/powerpoint/2010/main" val="166501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20AE5-CD63-44E0-967A-5C8730637AE6}"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80B09-6C90-4450-99CF-D12FBDA7D086}" type="slidenum">
              <a:rPr lang="en-US" smtClean="0"/>
              <a:t>‹#›</a:t>
            </a:fld>
            <a:endParaRPr lang="en-US"/>
          </a:p>
        </p:txBody>
      </p:sp>
    </p:spTree>
    <p:extLst>
      <p:ext uri="{BB962C8B-B14F-4D97-AF65-F5344CB8AC3E}">
        <p14:creationId xmlns:p14="http://schemas.microsoft.com/office/powerpoint/2010/main" val="100511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20AE5-CD63-44E0-967A-5C8730637AE6}"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80B09-6C90-4450-99CF-D12FBDA7D086}" type="slidenum">
              <a:rPr lang="en-US" smtClean="0"/>
              <a:t>‹#›</a:t>
            </a:fld>
            <a:endParaRPr lang="en-US"/>
          </a:p>
        </p:txBody>
      </p:sp>
    </p:spTree>
    <p:extLst>
      <p:ext uri="{BB962C8B-B14F-4D97-AF65-F5344CB8AC3E}">
        <p14:creationId xmlns:p14="http://schemas.microsoft.com/office/powerpoint/2010/main" val="311676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20AE5-CD63-44E0-967A-5C8730637AE6}" type="datetimeFigureOut">
              <a:rPr lang="en-US" smtClean="0"/>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F80B09-6C90-4450-99CF-D12FBDA7D086}" type="slidenum">
              <a:rPr lang="en-US" smtClean="0"/>
              <a:t>‹#›</a:t>
            </a:fld>
            <a:endParaRPr lang="en-US"/>
          </a:p>
        </p:txBody>
      </p:sp>
    </p:spTree>
    <p:extLst>
      <p:ext uri="{BB962C8B-B14F-4D97-AF65-F5344CB8AC3E}">
        <p14:creationId xmlns:p14="http://schemas.microsoft.com/office/powerpoint/2010/main" val="356688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20AE5-CD63-44E0-967A-5C8730637AE6}" type="datetimeFigureOut">
              <a:rPr lang="en-US" smtClean="0"/>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F80B09-6C90-4450-99CF-D12FBDA7D086}" type="slidenum">
              <a:rPr lang="en-US" smtClean="0"/>
              <a:t>‹#›</a:t>
            </a:fld>
            <a:endParaRPr lang="en-US"/>
          </a:p>
        </p:txBody>
      </p:sp>
    </p:spTree>
    <p:extLst>
      <p:ext uri="{BB962C8B-B14F-4D97-AF65-F5344CB8AC3E}">
        <p14:creationId xmlns:p14="http://schemas.microsoft.com/office/powerpoint/2010/main" val="2952885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20AE5-CD63-44E0-967A-5C8730637AE6}" type="datetimeFigureOut">
              <a:rPr lang="en-US" smtClean="0"/>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F80B09-6C90-4450-99CF-D12FBDA7D086}" type="slidenum">
              <a:rPr lang="en-US" smtClean="0"/>
              <a:t>‹#›</a:t>
            </a:fld>
            <a:endParaRPr lang="en-US"/>
          </a:p>
        </p:txBody>
      </p:sp>
    </p:spTree>
    <p:extLst>
      <p:ext uri="{BB962C8B-B14F-4D97-AF65-F5344CB8AC3E}">
        <p14:creationId xmlns:p14="http://schemas.microsoft.com/office/powerpoint/2010/main" val="317467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20AE5-CD63-44E0-967A-5C8730637AE6}"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80B09-6C90-4450-99CF-D12FBDA7D086}" type="slidenum">
              <a:rPr lang="en-US" smtClean="0"/>
              <a:t>‹#›</a:t>
            </a:fld>
            <a:endParaRPr lang="en-US"/>
          </a:p>
        </p:txBody>
      </p:sp>
    </p:spTree>
    <p:extLst>
      <p:ext uri="{BB962C8B-B14F-4D97-AF65-F5344CB8AC3E}">
        <p14:creationId xmlns:p14="http://schemas.microsoft.com/office/powerpoint/2010/main" val="334749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20AE5-CD63-44E0-967A-5C8730637AE6}"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80B09-6C90-4450-99CF-D12FBDA7D086}" type="slidenum">
              <a:rPr lang="en-US" smtClean="0"/>
              <a:t>‹#›</a:t>
            </a:fld>
            <a:endParaRPr lang="en-US"/>
          </a:p>
        </p:txBody>
      </p:sp>
    </p:spTree>
    <p:extLst>
      <p:ext uri="{BB962C8B-B14F-4D97-AF65-F5344CB8AC3E}">
        <p14:creationId xmlns:p14="http://schemas.microsoft.com/office/powerpoint/2010/main" val="233771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20AE5-CD63-44E0-967A-5C8730637AE6}" type="datetimeFigureOut">
              <a:rPr lang="en-US" smtClean="0"/>
              <a:t>9/17/2020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80B09-6C90-4450-99CF-D12FBDA7D086}" type="slidenum">
              <a:rPr lang="en-US" smtClean="0"/>
              <a:t>‹#›</a:t>
            </a:fld>
            <a:endParaRPr lang="en-US"/>
          </a:p>
        </p:txBody>
      </p:sp>
    </p:spTree>
    <p:extLst>
      <p:ext uri="{BB962C8B-B14F-4D97-AF65-F5344CB8AC3E}">
        <p14:creationId xmlns:p14="http://schemas.microsoft.com/office/powerpoint/2010/main" val="151372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access.heropowered.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0" y="5911403"/>
            <a:ext cx="11964473" cy="592428"/>
          </a:xfrm>
          <a:prstGeom prst="rect">
            <a:avLst/>
          </a:prstGeom>
          <a:noFill/>
        </p:spPr>
        <p:txBody>
          <a:bodyPr wrap="square" rtlCol="0">
            <a:spAutoFit/>
          </a:bodyPr>
          <a:lstStyle/>
          <a:p>
            <a:pPr algn="ctr"/>
            <a:r>
              <a:rPr lang="en-US" sz="3200" b="1" i="1" smtClean="0">
                <a:solidFill>
                  <a:schemeClr val="bg1"/>
                </a:solidFill>
              </a:rPr>
              <a:t>Unique Keys</a:t>
            </a:r>
            <a:endParaRPr lang="en-US" sz="3200" b="1" i="1" dirty="0">
              <a:solidFill>
                <a:schemeClr val="bg1"/>
              </a:solidFill>
            </a:endParaRPr>
          </a:p>
        </p:txBody>
      </p:sp>
    </p:spTree>
    <p:extLst>
      <p:ext uri="{BB962C8B-B14F-4D97-AF65-F5344CB8AC3E}">
        <p14:creationId xmlns:p14="http://schemas.microsoft.com/office/powerpoint/2010/main" val="2561012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3328" y="3091133"/>
            <a:ext cx="3615001" cy="2554545"/>
          </a:xfrm>
          <a:prstGeom prst="rect">
            <a:avLst/>
          </a:prstGeom>
          <a:noFill/>
          <a:ln>
            <a:solidFill>
              <a:srgbClr val="002060"/>
            </a:solidFill>
          </a:ln>
        </p:spPr>
        <p:txBody>
          <a:bodyPr wrap="square" rtlCol="0">
            <a:spAutoFit/>
          </a:bodyPr>
          <a:lstStyle/>
          <a:p>
            <a:pPr algn="ctr"/>
            <a:endParaRPr lang="en-US" sz="2000" i="1" dirty="0" smtClean="0">
              <a:solidFill>
                <a:srgbClr val="002060"/>
              </a:solidFill>
            </a:endParaRPr>
          </a:p>
          <a:p>
            <a:pPr algn="ctr"/>
            <a:r>
              <a:rPr lang="en-US" sz="2000" dirty="0" smtClean="0">
                <a:solidFill>
                  <a:srgbClr val="002060"/>
                </a:solidFill>
              </a:rPr>
              <a:t>Access Your Hero Information!</a:t>
            </a:r>
          </a:p>
          <a:p>
            <a:pPr algn="ctr"/>
            <a:endParaRPr lang="en-US" sz="2000" i="1" dirty="0">
              <a:solidFill>
                <a:srgbClr val="002060"/>
              </a:solidFill>
            </a:endParaRPr>
          </a:p>
          <a:p>
            <a:pPr algn="ctr"/>
            <a:r>
              <a:rPr lang="en-US" sz="2000" i="1" dirty="0" smtClean="0">
                <a:solidFill>
                  <a:srgbClr val="002060"/>
                </a:solidFill>
              </a:rPr>
              <a:t>It’s possible that the system will log out automatically and force you to log back in with your newly created credentials!</a:t>
            </a:r>
          </a:p>
          <a:p>
            <a:pPr algn="ctr"/>
            <a:endParaRPr lang="en-US" sz="2000"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76" y="225998"/>
            <a:ext cx="2865483" cy="2988541"/>
          </a:xfrm>
          <a:prstGeom prst="rect">
            <a:avLst/>
          </a:prstGeom>
        </p:spPr>
      </p:pic>
      <p:pic>
        <p:nvPicPr>
          <p:cNvPr id="2" name="Picture 1"/>
          <p:cNvPicPr>
            <a:picLocks noChangeAspect="1"/>
          </p:cNvPicPr>
          <p:nvPr/>
        </p:nvPicPr>
        <p:blipFill>
          <a:blip r:embed="rId4"/>
          <a:stretch>
            <a:fillRect/>
          </a:stretch>
        </p:blipFill>
        <p:spPr>
          <a:xfrm>
            <a:off x="1353170" y="805867"/>
            <a:ext cx="1080149" cy="1808544"/>
          </a:xfrm>
          <a:prstGeom prst="rect">
            <a:avLst/>
          </a:prstGeom>
        </p:spPr>
      </p:pic>
      <p:sp>
        <p:nvSpPr>
          <p:cNvPr id="9" name="Rectangle 8"/>
          <p:cNvSpPr/>
          <p:nvPr/>
        </p:nvSpPr>
        <p:spPr>
          <a:xfrm>
            <a:off x="1016458" y="940158"/>
            <a:ext cx="2083095" cy="1477328"/>
          </a:xfrm>
          <a:prstGeom prst="rect">
            <a:avLst/>
          </a:prstGeom>
          <a:noFill/>
          <a:ln>
            <a:noFill/>
          </a:ln>
        </p:spPr>
        <p:txBody>
          <a:bodyPr wrap="square" lIns="91440" tIns="45720" rIns="91440" bIns="45720">
            <a:spAutoFit/>
          </a:bodyPr>
          <a:lstStyle/>
          <a:p>
            <a:pPr algn="ctr"/>
            <a:r>
              <a:rPr lang="en-US" sz="90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9</a:t>
            </a:r>
            <a:endParaRPr lang="en-US" sz="90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5" name="Picture 4"/>
          <p:cNvPicPr>
            <a:picLocks noChangeAspect="1"/>
          </p:cNvPicPr>
          <p:nvPr/>
        </p:nvPicPr>
        <p:blipFill>
          <a:blip r:embed="rId5"/>
          <a:stretch>
            <a:fillRect/>
          </a:stretch>
        </p:blipFill>
        <p:spPr>
          <a:xfrm>
            <a:off x="4489411" y="0"/>
            <a:ext cx="5372100" cy="3562350"/>
          </a:xfrm>
          <a:prstGeom prst="rect">
            <a:avLst/>
          </a:prstGeom>
        </p:spPr>
      </p:pic>
      <p:pic>
        <p:nvPicPr>
          <p:cNvPr id="7" name="Picture 6"/>
          <p:cNvPicPr>
            <a:picLocks noChangeAspect="1"/>
          </p:cNvPicPr>
          <p:nvPr/>
        </p:nvPicPr>
        <p:blipFill>
          <a:blip r:embed="rId6"/>
          <a:stretch>
            <a:fillRect/>
          </a:stretch>
        </p:blipFill>
        <p:spPr>
          <a:xfrm>
            <a:off x="8427076" y="2819937"/>
            <a:ext cx="3714750" cy="3981450"/>
          </a:xfrm>
          <a:prstGeom prst="rect">
            <a:avLst/>
          </a:prstGeom>
        </p:spPr>
      </p:pic>
      <p:sp>
        <p:nvSpPr>
          <p:cNvPr id="11" name="Rounded Rectangle 10"/>
          <p:cNvSpPr/>
          <p:nvPr/>
        </p:nvSpPr>
        <p:spPr>
          <a:xfrm>
            <a:off x="8641724" y="4001169"/>
            <a:ext cx="3348506" cy="1395079"/>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6877318" y="5645678"/>
            <a:ext cx="2588654" cy="31724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69446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8747" y="3348830"/>
            <a:ext cx="3332757" cy="2246769"/>
          </a:xfrm>
          <a:prstGeom prst="rect">
            <a:avLst/>
          </a:prstGeom>
          <a:noFill/>
          <a:ln>
            <a:solidFill>
              <a:srgbClr val="002060"/>
            </a:solidFill>
          </a:ln>
        </p:spPr>
        <p:txBody>
          <a:bodyPr wrap="square" rtlCol="0">
            <a:spAutoFit/>
          </a:bodyPr>
          <a:lstStyle/>
          <a:p>
            <a:pPr algn="ctr"/>
            <a:endParaRPr lang="en-US" sz="2000" i="1" dirty="0" smtClean="0">
              <a:solidFill>
                <a:srgbClr val="002060"/>
              </a:solidFill>
            </a:endParaRPr>
          </a:p>
          <a:p>
            <a:pPr algn="ctr"/>
            <a:r>
              <a:rPr lang="en-US" sz="2000" dirty="0" smtClean="0">
                <a:solidFill>
                  <a:srgbClr val="002060"/>
                </a:solidFill>
              </a:rPr>
              <a:t>Download the Hero App on your mobile device!</a:t>
            </a:r>
          </a:p>
          <a:p>
            <a:pPr algn="ctr"/>
            <a:endParaRPr lang="en-US" sz="2000" i="1" dirty="0">
              <a:solidFill>
                <a:srgbClr val="002060"/>
              </a:solidFill>
            </a:endParaRPr>
          </a:p>
          <a:p>
            <a:pPr algn="ctr"/>
            <a:r>
              <a:rPr lang="en-US" sz="2000" i="1" dirty="0" smtClean="0">
                <a:solidFill>
                  <a:srgbClr val="002060"/>
                </a:solidFill>
              </a:rPr>
              <a:t>Search “Hero by </a:t>
            </a:r>
            <a:r>
              <a:rPr lang="en-US" sz="2000" i="1" dirty="0" err="1" smtClean="0">
                <a:solidFill>
                  <a:srgbClr val="002060"/>
                </a:solidFill>
              </a:rPr>
              <a:t>Schoolmint</a:t>
            </a:r>
            <a:r>
              <a:rPr lang="en-US" sz="2000" i="1" dirty="0" smtClean="0">
                <a:solidFill>
                  <a:srgbClr val="002060"/>
                </a:solidFill>
              </a:rPr>
              <a:t>” in your App Store.</a:t>
            </a:r>
          </a:p>
          <a:p>
            <a:pPr algn="ctr"/>
            <a:endParaRPr lang="en-US" sz="2000"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76" y="225998"/>
            <a:ext cx="2865483" cy="2988541"/>
          </a:xfrm>
          <a:prstGeom prst="rect">
            <a:avLst/>
          </a:prstGeom>
        </p:spPr>
      </p:pic>
      <p:pic>
        <p:nvPicPr>
          <p:cNvPr id="2" name="Picture 1"/>
          <p:cNvPicPr>
            <a:picLocks noChangeAspect="1"/>
          </p:cNvPicPr>
          <p:nvPr/>
        </p:nvPicPr>
        <p:blipFill>
          <a:blip r:embed="rId4"/>
          <a:stretch>
            <a:fillRect/>
          </a:stretch>
        </p:blipFill>
        <p:spPr>
          <a:xfrm>
            <a:off x="1353170" y="805867"/>
            <a:ext cx="1080149" cy="1808544"/>
          </a:xfrm>
          <a:prstGeom prst="rect">
            <a:avLst/>
          </a:prstGeom>
        </p:spPr>
      </p:pic>
      <p:sp>
        <p:nvSpPr>
          <p:cNvPr id="9" name="Rectangle 8"/>
          <p:cNvSpPr/>
          <p:nvPr/>
        </p:nvSpPr>
        <p:spPr>
          <a:xfrm>
            <a:off x="1016458" y="940158"/>
            <a:ext cx="2083095" cy="1477328"/>
          </a:xfrm>
          <a:prstGeom prst="rect">
            <a:avLst/>
          </a:prstGeom>
          <a:noFill/>
          <a:ln>
            <a:noFill/>
          </a:ln>
        </p:spPr>
        <p:txBody>
          <a:bodyPr wrap="square" lIns="91440" tIns="45720" rIns="91440" bIns="45720">
            <a:spAutoFit/>
          </a:bodyPr>
          <a:lstStyle/>
          <a:p>
            <a:pPr algn="ctr"/>
            <a:r>
              <a:rPr lang="en-US" sz="90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10</a:t>
            </a:r>
            <a:endParaRPr lang="en-US" sz="90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1870" y="225998"/>
            <a:ext cx="5747393" cy="6858000"/>
          </a:xfrm>
          <a:prstGeom prst="rect">
            <a:avLst/>
          </a:prstGeom>
        </p:spPr>
      </p:pic>
      <p:sp>
        <p:nvSpPr>
          <p:cNvPr id="12" name="Rounded Rectangle 11"/>
          <p:cNvSpPr/>
          <p:nvPr/>
        </p:nvSpPr>
        <p:spPr>
          <a:xfrm>
            <a:off x="6514705" y="805867"/>
            <a:ext cx="4509610" cy="734096"/>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578449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8747" y="3348830"/>
            <a:ext cx="3332757" cy="2246769"/>
          </a:xfrm>
          <a:prstGeom prst="rect">
            <a:avLst/>
          </a:prstGeom>
          <a:noFill/>
          <a:ln>
            <a:solidFill>
              <a:srgbClr val="002060"/>
            </a:solidFill>
          </a:ln>
        </p:spPr>
        <p:txBody>
          <a:bodyPr wrap="square" rtlCol="0">
            <a:spAutoFit/>
          </a:bodyPr>
          <a:lstStyle/>
          <a:p>
            <a:pPr algn="ctr"/>
            <a:endParaRPr lang="en-US" sz="2000" i="1" dirty="0" smtClean="0">
              <a:solidFill>
                <a:srgbClr val="002060"/>
              </a:solidFill>
            </a:endParaRPr>
          </a:p>
          <a:p>
            <a:pPr algn="ctr"/>
            <a:r>
              <a:rPr lang="en-US" sz="2000" dirty="0" smtClean="0">
                <a:solidFill>
                  <a:srgbClr val="002060"/>
                </a:solidFill>
              </a:rPr>
              <a:t>Log in to the Hero app with your newly created credentials.</a:t>
            </a:r>
          </a:p>
          <a:p>
            <a:pPr algn="ctr"/>
            <a:endParaRPr lang="en-US" sz="2000" i="1" dirty="0">
              <a:solidFill>
                <a:srgbClr val="002060"/>
              </a:solidFill>
            </a:endParaRPr>
          </a:p>
          <a:p>
            <a:pPr algn="ctr"/>
            <a:r>
              <a:rPr lang="en-US" sz="2000" i="1" dirty="0" smtClean="0">
                <a:solidFill>
                  <a:srgbClr val="002060"/>
                </a:solidFill>
              </a:rPr>
              <a:t>View your Hero information!</a:t>
            </a:r>
          </a:p>
          <a:p>
            <a:pPr algn="ctr"/>
            <a:endParaRPr lang="en-US" sz="2000"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76" y="225998"/>
            <a:ext cx="2865483" cy="2988541"/>
          </a:xfrm>
          <a:prstGeom prst="rect">
            <a:avLst/>
          </a:prstGeom>
        </p:spPr>
      </p:pic>
      <p:pic>
        <p:nvPicPr>
          <p:cNvPr id="2" name="Picture 1"/>
          <p:cNvPicPr>
            <a:picLocks noChangeAspect="1"/>
          </p:cNvPicPr>
          <p:nvPr/>
        </p:nvPicPr>
        <p:blipFill>
          <a:blip r:embed="rId4"/>
          <a:stretch>
            <a:fillRect/>
          </a:stretch>
        </p:blipFill>
        <p:spPr>
          <a:xfrm>
            <a:off x="1353170" y="805867"/>
            <a:ext cx="1080149" cy="1808544"/>
          </a:xfrm>
          <a:prstGeom prst="rect">
            <a:avLst/>
          </a:prstGeom>
        </p:spPr>
      </p:pic>
      <p:sp>
        <p:nvSpPr>
          <p:cNvPr id="9" name="Rectangle 8"/>
          <p:cNvSpPr/>
          <p:nvPr/>
        </p:nvSpPr>
        <p:spPr>
          <a:xfrm>
            <a:off x="1016458" y="940158"/>
            <a:ext cx="2083095" cy="1477328"/>
          </a:xfrm>
          <a:prstGeom prst="rect">
            <a:avLst/>
          </a:prstGeom>
          <a:noFill/>
          <a:ln>
            <a:noFill/>
          </a:ln>
        </p:spPr>
        <p:txBody>
          <a:bodyPr wrap="square" lIns="91440" tIns="45720" rIns="91440" bIns="45720">
            <a:spAutoFit/>
          </a:bodyPr>
          <a:lstStyle/>
          <a:p>
            <a:pPr algn="ctr"/>
            <a:r>
              <a:rPr lang="en-US" sz="90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11</a:t>
            </a:r>
            <a:endParaRPr lang="en-US" sz="90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b="42911"/>
          <a:stretch/>
        </p:blipFill>
        <p:spPr>
          <a:xfrm>
            <a:off x="4077428" y="667398"/>
            <a:ext cx="4123076" cy="5094282"/>
          </a:xfrm>
          <a:prstGeom prst="rect">
            <a:avLst/>
          </a:prstGeom>
        </p:spPr>
      </p:pic>
      <p:sp>
        <p:nvSpPr>
          <p:cNvPr id="12" name="Rounded Rectangle 11"/>
          <p:cNvSpPr/>
          <p:nvPr/>
        </p:nvSpPr>
        <p:spPr>
          <a:xfrm>
            <a:off x="4218653" y="2477760"/>
            <a:ext cx="3758169" cy="1378169"/>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6428" y="0"/>
            <a:ext cx="3168763" cy="6858000"/>
          </a:xfrm>
          <a:prstGeom prst="rect">
            <a:avLst/>
          </a:prstGeom>
        </p:spPr>
      </p:pic>
      <p:sp>
        <p:nvSpPr>
          <p:cNvPr id="7" name="Down Arrow 6"/>
          <p:cNvSpPr/>
          <p:nvPr/>
        </p:nvSpPr>
        <p:spPr>
          <a:xfrm rot="10800000">
            <a:off x="4997003" y="4327301"/>
            <a:ext cx="708338" cy="1159099"/>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93931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18653" y="1801801"/>
            <a:ext cx="6947330" cy="1323439"/>
          </a:xfrm>
          <a:prstGeom prst="rect">
            <a:avLst/>
          </a:prstGeom>
          <a:noFill/>
          <a:ln>
            <a:solidFill>
              <a:srgbClr val="002060"/>
            </a:solidFill>
          </a:ln>
        </p:spPr>
        <p:txBody>
          <a:bodyPr wrap="square" rtlCol="0">
            <a:spAutoFit/>
          </a:bodyPr>
          <a:lstStyle/>
          <a:p>
            <a:pPr algn="ctr"/>
            <a:endParaRPr lang="en-US" sz="2000" i="1" dirty="0" smtClean="0">
              <a:solidFill>
                <a:srgbClr val="002060"/>
              </a:solidFill>
            </a:endParaRPr>
          </a:p>
          <a:p>
            <a:pPr algn="ctr"/>
            <a:r>
              <a:rPr lang="en-US" sz="2000" dirty="0" smtClean="0">
                <a:solidFill>
                  <a:srgbClr val="002060"/>
                </a:solidFill>
              </a:rPr>
              <a:t>Now that you’ve created an account, you can log back in any time on the web or mobile app.</a:t>
            </a:r>
            <a:endParaRPr lang="en-US" sz="2000" i="1" dirty="0" smtClean="0">
              <a:solidFill>
                <a:srgbClr val="002060"/>
              </a:solidFill>
            </a:endParaRPr>
          </a:p>
          <a:p>
            <a:pPr algn="ctr"/>
            <a:endParaRPr lang="en-US" sz="2000"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76" y="225998"/>
            <a:ext cx="2865483" cy="2988541"/>
          </a:xfrm>
          <a:prstGeom prst="rect">
            <a:avLst/>
          </a:prstGeom>
        </p:spPr>
      </p:pic>
      <p:pic>
        <p:nvPicPr>
          <p:cNvPr id="2" name="Picture 1"/>
          <p:cNvPicPr>
            <a:picLocks noChangeAspect="1"/>
          </p:cNvPicPr>
          <p:nvPr/>
        </p:nvPicPr>
        <p:blipFill>
          <a:blip r:embed="rId4"/>
          <a:stretch>
            <a:fillRect/>
          </a:stretch>
        </p:blipFill>
        <p:spPr>
          <a:xfrm>
            <a:off x="1352282" y="805867"/>
            <a:ext cx="1081037" cy="1808544"/>
          </a:xfrm>
          <a:prstGeom prst="rect">
            <a:avLst/>
          </a:prstGeom>
        </p:spPr>
      </p:pic>
      <p:pic>
        <p:nvPicPr>
          <p:cNvPr id="10" name="Picture 9"/>
          <p:cNvPicPr>
            <a:picLocks noChangeAspect="1"/>
          </p:cNvPicPr>
          <p:nvPr/>
        </p:nvPicPr>
        <p:blipFill>
          <a:blip r:embed="rId4"/>
          <a:stretch>
            <a:fillRect/>
          </a:stretch>
        </p:blipFill>
        <p:spPr>
          <a:xfrm rot="16200000">
            <a:off x="1110455" y="687462"/>
            <a:ext cx="1246868" cy="1808544"/>
          </a:xfrm>
          <a:prstGeom prst="rect">
            <a:avLst/>
          </a:prstGeom>
        </p:spPr>
      </p:pic>
      <p:sp>
        <p:nvSpPr>
          <p:cNvPr id="9" name="Rectangle 8"/>
          <p:cNvSpPr/>
          <p:nvPr/>
        </p:nvSpPr>
        <p:spPr>
          <a:xfrm>
            <a:off x="829616" y="545292"/>
            <a:ext cx="2083095" cy="2092881"/>
          </a:xfrm>
          <a:prstGeom prst="rect">
            <a:avLst/>
          </a:prstGeom>
          <a:noFill/>
          <a:ln>
            <a:noFill/>
          </a:ln>
        </p:spPr>
        <p:txBody>
          <a:bodyPr wrap="square" lIns="91440" tIns="45720" rIns="91440" bIns="45720">
            <a:spAutoFit/>
          </a:bodyPr>
          <a:lstStyle/>
          <a:p>
            <a:pPr algn="ctr"/>
            <a:r>
              <a:rPr lang="en-US" sz="130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a:t>
            </a:r>
            <a:endParaRPr lang="en-US" sz="130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11" name="TextBox 10"/>
          <p:cNvSpPr txBox="1"/>
          <p:nvPr/>
        </p:nvSpPr>
        <p:spPr>
          <a:xfrm>
            <a:off x="4218653" y="3271090"/>
            <a:ext cx="6947330" cy="1631216"/>
          </a:xfrm>
          <a:prstGeom prst="rect">
            <a:avLst/>
          </a:prstGeom>
          <a:noFill/>
          <a:ln>
            <a:solidFill>
              <a:srgbClr val="002060"/>
            </a:solidFill>
          </a:ln>
        </p:spPr>
        <p:txBody>
          <a:bodyPr wrap="square" rtlCol="0">
            <a:spAutoFit/>
          </a:bodyPr>
          <a:lstStyle/>
          <a:p>
            <a:pPr algn="ctr"/>
            <a:endParaRPr lang="en-US" sz="2000" i="1" dirty="0" smtClean="0">
              <a:solidFill>
                <a:srgbClr val="002060"/>
              </a:solidFill>
            </a:endParaRPr>
          </a:p>
          <a:p>
            <a:pPr algn="ctr"/>
            <a:r>
              <a:rPr lang="en-US" sz="2000" dirty="0" smtClean="0">
                <a:solidFill>
                  <a:srgbClr val="002060"/>
                </a:solidFill>
              </a:rPr>
              <a:t>If at any time you are not able to log in, please check that your username and password are typed correctly - wait and try again a few minutes later.</a:t>
            </a:r>
            <a:endParaRPr lang="en-US" sz="2000" i="1" dirty="0" smtClean="0">
              <a:solidFill>
                <a:srgbClr val="002060"/>
              </a:solidFill>
            </a:endParaRPr>
          </a:p>
          <a:p>
            <a:pPr algn="ctr"/>
            <a:endParaRPr lang="en-US" sz="2000" dirty="0">
              <a:solidFill>
                <a:srgbClr val="002060"/>
              </a:solidFill>
            </a:endParaRPr>
          </a:p>
        </p:txBody>
      </p:sp>
      <p:sp>
        <p:nvSpPr>
          <p:cNvPr id="13" name="TextBox 12"/>
          <p:cNvSpPr txBox="1"/>
          <p:nvPr/>
        </p:nvSpPr>
        <p:spPr>
          <a:xfrm>
            <a:off x="4218653" y="329409"/>
            <a:ext cx="6947330" cy="1323439"/>
          </a:xfrm>
          <a:prstGeom prst="rect">
            <a:avLst/>
          </a:prstGeom>
          <a:noFill/>
          <a:ln>
            <a:solidFill>
              <a:srgbClr val="002060"/>
            </a:solidFill>
          </a:ln>
        </p:spPr>
        <p:txBody>
          <a:bodyPr wrap="square" rtlCol="0">
            <a:spAutoFit/>
          </a:bodyPr>
          <a:lstStyle/>
          <a:p>
            <a:pPr algn="ctr"/>
            <a:endParaRPr lang="en-US" sz="2000" i="1" dirty="0" smtClean="0">
              <a:solidFill>
                <a:srgbClr val="002060"/>
              </a:solidFill>
            </a:endParaRPr>
          </a:p>
          <a:p>
            <a:pPr algn="ctr"/>
            <a:r>
              <a:rPr lang="en-US" sz="2000" dirty="0" smtClean="0">
                <a:solidFill>
                  <a:srgbClr val="002060"/>
                </a:solidFill>
              </a:rPr>
              <a:t>If you were not able to successfully create your account, please contact your teacher or school’s Hero administrator.</a:t>
            </a:r>
            <a:endParaRPr lang="en-US" sz="2000" i="1" dirty="0" smtClean="0">
              <a:solidFill>
                <a:srgbClr val="002060"/>
              </a:solidFill>
            </a:endParaRPr>
          </a:p>
          <a:p>
            <a:pPr algn="ctr"/>
            <a:endParaRPr lang="en-US" sz="2000" dirty="0">
              <a:solidFill>
                <a:srgbClr val="002060"/>
              </a:solidFill>
            </a:endParaRPr>
          </a:p>
        </p:txBody>
      </p:sp>
      <p:sp>
        <p:nvSpPr>
          <p:cNvPr id="7" name="TextBox 6"/>
          <p:cNvSpPr txBox="1"/>
          <p:nvPr/>
        </p:nvSpPr>
        <p:spPr>
          <a:xfrm>
            <a:off x="667178" y="3061180"/>
            <a:ext cx="2451243" cy="3416320"/>
          </a:xfrm>
          <a:prstGeom prst="rect">
            <a:avLst/>
          </a:prstGeom>
          <a:noFill/>
          <a:ln>
            <a:solidFill>
              <a:srgbClr val="FF0000"/>
            </a:solidFill>
          </a:ln>
        </p:spPr>
        <p:txBody>
          <a:bodyPr wrap="square" rtlCol="0">
            <a:spAutoFit/>
          </a:bodyPr>
          <a:lstStyle/>
          <a:p>
            <a:pPr algn="ctr"/>
            <a:endParaRPr lang="en-US" sz="5400" i="1" dirty="0" smtClean="0"/>
          </a:p>
          <a:p>
            <a:pPr algn="ctr"/>
            <a:r>
              <a:rPr lang="en-US" sz="5400" i="1" dirty="0" smtClean="0">
                <a:solidFill>
                  <a:srgbClr val="FF0000"/>
                </a:solidFill>
              </a:rPr>
              <a:t>NEED HELP?</a:t>
            </a:r>
          </a:p>
          <a:p>
            <a:pPr algn="ctr"/>
            <a:endParaRPr lang="en-US" sz="5400" i="1" dirty="0"/>
          </a:p>
        </p:txBody>
      </p:sp>
      <p:sp>
        <p:nvSpPr>
          <p:cNvPr id="12" name="TextBox 11"/>
          <p:cNvSpPr txBox="1"/>
          <p:nvPr/>
        </p:nvSpPr>
        <p:spPr>
          <a:xfrm>
            <a:off x="4218653" y="5084007"/>
            <a:ext cx="6947330" cy="1323439"/>
          </a:xfrm>
          <a:prstGeom prst="rect">
            <a:avLst/>
          </a:prstGeom>
          <a:noFill/>
          <a:ln>
            <a:solidFill>
              <a:srgbClr val="002060"/>
            </a:solidFill>
          </a:ln>
        </p:spPr>
        <p:txBody>
          <a:bodyPr wrap="square" rtlCol="0">
            <a:spAutoFit/>
          </a:bodyPr>
          <a:lstStyle/>
          <a:p>
            <a:pPr algn="ctr"/>
            <a:endParaRPr lang="en-US" sz="2000" i="1" dirty="0" smtClean="0">
              <a:solidFill>
                <a:srgbClr val="002060"/>
              </a:solidFill>
            </a:endParaRPr>
          </a:p>
          <a:p>
            <a:pPr algn="ctr"/>
            <a:r>
              <a:rPr lang="en-US" sz="2000" dirty="0" smtClean="0">
                <a:solidFill>
                  <a:srgbClr val="002060"/>
                </a:solidFill>
              </a:rPr>
              <a:t>If you are still not successful, then reach out to your teacher or school’s Hero administrator for help.</a:t>
            </a:r>
            <a:endParaRPr lang="en-US" sz="2000" i="1" dirty="0" smtClean="0">
              <a:solidFill>
                <a:srgbClr val="002060"/>
              </a:solidFill>
            </a:endParaRPr>
          </a:p>
          <a:p>
            <a:pPr algn="ctr"/>
            <a:endParaRPr lang="en-US" sz="2000" dirty="0">
              <a:solidFill>
                <a:srgbClr val="002060"/>
              </a:solidFill>
            </a:endParaRPr>
          </a:p>
        </p:txBody>
      </p:sp>
    </p:spTree>
    <p:extLst>
      <p:ext uri="{BB962C8B-B14F-4D97-AF65-F5344CB8AC3E}">
        <p14:creationId xmlns:p14="http://schemas.microsoft.com/office/powerpoint/2010/main" val="12540726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96302" y="1197736"/>
            <a:ext cx="8495698" cy="4388546"/>
          </a:xfrm>
          <a:prstGeom prst="rect">
            <a:avLst/>
          </a:prstGeom>
        </p:spPr>
      </p:pic>
      <p:sp>
        <p:nvSpPr>
          <p:cNvPr id="6" name="TextBox 5"/>
          <p:cNvSpPr txBox="1"/>
          <p:nvPr/>
        </p:nvSpPr>
        <p:spPr>
          <a:xfrm>
            <a:off x="90153" y="3077187"/>
            <a:ext cx="3515932" cy="1538883"/>
          </a:xfrm>
          <a:prstGeom prst="rect">
            <a:avLst/>
          </a:prstGeom>
          <a:noFill/>
          <a:ln>
            <a:solidFill>
              <a:srgbClr val="002060"/>
            </a:solidFill>
          </a:ln>
        </p:spPr>
        <p:txBody>
          <a:bodyPr wrap="square" rtlCol="0">
            <a:spAutoFit/>
          </a:bodyPr>
          <a:lstStyle/>
          <a:p>
            <a:pPr algn="ctr"/>
            <a:r>
              <a:rPr lang="en-US" sz="2000" dirty="0" smtClean="0">
                <a:solidFill>
                  <a:srgbClr val="002060"/>
                </a:solidFill>
              </a:rPr>
              <a:t>Visit</a:t>
            </a:r>
          </a:p>
          <a:p>
            <a:pPr algn="ctr"/>
            <a:r>
              <a:rPr lang="en-US" dirty="0" smtClean="0">
                <a:solidFill>
                  <a:srgbClr val="002060"/>
                </a:solidFill>
                <a:hlinkClick r:id="rId4"/>
              </a:rPr>
              <a:t>https://access.heropowered.com</a:t>
            </a: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r>
              <a:rPr lang="en-US" sz="2000" dirty="0" smtClean="0">
                <a:solidFill>
                  <a:srgbClr val="002060"/>
                </a:solidFill>
              </a:rPr>
              <a:t>Select </a:t>
            </a:r>
            <a:r>
              <a:rPr lang="en-US" sz="2000" i="1" dirty="0" smtClean="0">
                <a:solidFill>
                  <a:srgbClr val="002060"/>
                </a:solidFill>
              </a:rPr>
              <a:t>“Student”</a:t>
            </a:r>
            <a:endParaRPr lang="en-US" sz="2000" i="1" dirty="0">
              <a:solidFill>
                <a:srgbClr val="002060"/>
              </a:solidFill>
            </a:endParaRPr>
          </a:p>
        </p:txBody>
      </p:sp>
      <p:sp>
        <p:nvSpPr>
          <p:cNvPr id="7" name="Rounded Rectangle 6"/>
          <p:cNvSpPr/>
          <p:nvPr/>
        </p:nvSpPr>
        <p:spPr>
          <a:xfrm>
            <a:off x="9066727" y="2331076"/>
            <a:ext cx="1828800" cy="2730321"/>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483" y="0"/>
            <a:ext cx="2715271" cy="2742588"/>
          </a:xfrm>
          <a:prstGeom prst="rect">
            <a:avLst/>
          </a:prstGeom>
        </p:spPr>
      </p:pic>
    </p:spTree>
    <p:extLst>
      <p:ext uri="{BB962C8B-B14F-4D97-AF65-F5344CB8AC3E}">
        <p14:creationId xmlns:p14="http://schemas.microsoft.com/office/powerpoint/2010/main" val="362243031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783973" y="1398297"/>
            <a:ext cx="8408027" cy="4365204"/>
          </a:xfrm>
          <a:prstGeom prst="rect">
            <a:avLst/>
          </a:prstGeom>
        </p:spPr>
      </p:pic>
      <p:sp>
        <p:nvSpPr>
          <p:cNvPr id="6" name="TextBox 5"/>
          <p:cNvSpPr txBox="1"/>
          <p:nvPr/>
        </p:nvSpPr>
        <p:spPr>
          <a:xfrm>
            <a:off x="90152" y="3580899"/>
            <a:ext cx="3515932" cy="707886"/>
          </a:xfrm>
          <a:prstGeom prst="rect">
            <a:avLst/>
          </a:prstGeom>
          <a:noFill/>
          <a:ln>
            <a:solidFill>
              <a:srgbClr val="002060"/>
            </a:solidFill>
          </a:ln>
        </p:spPr>
        <p:txBody>
          <a:bodyPr wrap="square" rtlCol="0">
            <a:spAutoFit/>
          </a:bodyPr>
          <a:lstStyle/>
          <a:p>
            <a:pPr algn="ctr"/>
            <a:r>
              <a:rPr lang="en-US" sz="2000" dirty="0" smtClean="0">
                <a:solidFill>
                  <a:srgbClr val="002060"/>
                </a:solidFill>
              </a:rPr>
              <a:t>Select</a:t>
            </a:r>
          </a:p>
          <a:p>
            <a:pPr algn="ctr"/>
            <a:r>
              <a:rPr lang="en-US" sz="2000" i="1" dirty="0" smtClean="0">
                <a:solidFill>
                  <a:srgbClr val="002060"/>
                </a:solidFill>
              </a:rPr>
              <a:t>“CREATE AN ACCOUNT”</a:t>
            </a:r>
            <a:endParaRPr lang="en-US" sz="2000" i="1" dirty="0">
              <a:solidFill>
                <a:srgbClr val="002060"/>
              </a:solidFill>
            </a:endParaRPr>
          </a:p>
        </p:txBody>
      </p:sp>
      <p:sp>
        <p:nvSpPr>
          <p:cNvPr id="7" name="Rounded Rectangle 6"/>
          <p:cNvSpPr/>
          <p:nvPr/>
        </p:nvSpPr>
        <p:spPr>
          <a:xfrm>
            <a:off x="7611414" y="3696237"/>
            <a:ext cx="1983347" cy="721217"/>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24" y="242419"/>
            <a:ext cx="2414789" cy="2414789"/>
          </a:xfrm>
          <a:prstGeom prst="rect">
            <a:avLst/>
          </a:prstGeom>
        </p:spPr>
      </p:pic>
    </p:spTree>
    <p:extLst>
      <p:ext uri="{BB962C8B-B14F-4D97-AF65-F5344CB8AC3E}">
        <p14:creationId xmlns:p14="http://schemas.microsoft.com/office/powerpoint/2010/main" val="327310186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711655" y="225998"/>
            <a:ext cx="6789178" cy="6474663"/>
          </a:xfrm>
          <a:prstGeom prst="rect">
            <a:avLst/>
          </a:prstGeom>
        </p:spPr>
      </p:pic>
      <p:sp>
        <p:nvSpPr>
          <p:cNvPr id="6" name="TextBox 5"/>
          <p:cNvSpPr txBox="1"/>
          <p:nvPr/>
        </p:nvSpPr>
        <p:spPr>
          <a:xfrm>
            <a:off x="273708" y="3239608"/>
            <a:ext cx="4027836" cy="2554545"/>
          </a:xfrm>
          <a:prstGeom prst="rect">
            <a:avLst/>
          </a:prstGeom>
          <a:noFill/>
          <a:ln>
            <a:solidFill>
              <a:srgbClr val="002060"/>
            </a:solidFill>
          </a:ln>
        </p:spPr>
        <p:txBody>
          <a:bodyPr wrap="square" rtlCol="0">
            <a:spAutoFit/>
          </a:bodyPr>
          <a:lstStyle/>
          <a:p>
            <a:pPr algn="ctr"/>
            <a:r>
              <a:rPr lang="en-US" sz="2000" dirty="0" smtClean="0">
                <a:solidFill>
                  <a:srgbClr val="002060"/>
                </a:solidFill>
              </a:rPr>
              <a:t>Enter an email address that will become your username.</a:t>
            </a:r>
          </a:p>
          <a:p>
            <a:pPr algn="ctr"/>
            <a:endParaRPr lang="en-US" sz="2000" i="1" dirty="0">
              <a:solidFill>
                <a:srgbClr val="002060"/>
              </a:solidFill>
            </a:endParaRPr>
          </a:p>
          <a:p>
            <a:pPr algn="ctr"/>
            <a:r>
              <a:rPr lang="en-US" sz="2000" i="1" dirty="0" smtClean="0">
                <a:solidFill>
                  <a:srgbClr val="002060"/>
                </a:solidFill>
              </a:rPr>
              <a:t>We recommend using your school email address.</a:t>
            </a:r>
          </a:p>
          <a:p>
            <a:pPr algn="ctr"/>
            <a:endParaRPr lang="en-US" sz="2000" i="1" dirty="0">
              <a:solidFill>
                <a:srgbClr val="002060"/>
              </a:solidFill>
            </a:endParaRPr>
          </a:p>
          <a:p>
            <a:pPr algn="ctr"/>
            <a:r>
              <a:rPr lang="en-US" sz="2000" i="1" dirty="0" smtClean="0">
                <a:solidFill>
                  <a:srgbClr val="002060"/>
                </a:solidFill>
              </a:rPr>
              <a:t>Be careful that your email address is typed correctly!</a:t>
            </a:r>
            <a:endParaRPr lang="en-US" sz="2000" i="1" dirty="0">
              <a:solidFill>
                <a:srgbClr val="002060"/>
              </a:solidFill>
            </a:endParaRPr>
          </a:p>
        </p:txBody>
      </p:sp>
      <p:sp>
        <p:nvSpPr>
          <p:cNvPr id="7" name="Rounded Rectangle 6"/>
          <p:cNvSpPr/>
          <p:nvPr/>
        </p:nvSpPr>
        <p:spPr>
          <a:xfrm>
            <a:off x="5615189" y="2770102"/>
            <a:ext cx="5138670" cy="939013"/>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376" y="225998"/>
            <a:ext cx="2865483" cy="2988541"/>
          </a:xfrm>
          <a:prstGeom prst="rect">
            <a:avLst/>
          </a:prstGeom>
        </p:spPr>
      </p:pic>
      <p:pic>
        <p:nvPicPr>
          <p:cNvPr id="9" name="Picture 8"/>
          <p:cNvPicPr>
            <a:picLocks noChangeAspect="1"/>
          </p:cNvPicPr>
          <p:nvPr/>
        </p:nvPicPr>
        <p:blipFill>
          <a:blip r:embed="rId5"/>
          <a:stretch>
            <a:fillRect/>
          </a:stretch>
        </p:blipFill>
        <p:spPr>
          <a:xfrm>
            <a:off x="5732340" y="2892768"/>
            <a:ext cx="4915814" cy="693680"/>
          </a:xfrm>
          <a:prstGeom prst="rect">
            <a:avLst/>
          </a:prstGeom>
        </p:spPr>
      </p:pic>
      <p:sp>
        <p:nvSpPr>
          <p:cNvPr id="10" name="TextBox 9"/>
          <p:cNvSpPr txBox="1"/>
          <p:nvPr/>
        </p:nvSpPr>
        <p:spPr>
          <a:xfrm>
            <a:off x="6927827" y="3831781"/>
            <a:ext cx="2356834" cy="1815882"/>
          </a:xfrm>
          <a:prstGeom prst="rect">
            <a:avLst/>
          </a:prstGeom>
          <a:solidFill>
            <a:schemeClr val="bg1"/>
          </a:solidFill>
          <a:ln>
            <a:solidFill>
              <a:srgbClr val="FF0000"/>
            </a:solidFill>
          </a:ln>
        </p:spPr>
        <p:txBody>
          <a:bodyPr wrap="square" rtlCol="0">
            <a:spAutoFit/>
          </a:bodyPr>
          <a:lstStyle/>
          <a:p>
            <a:pPr algn="ctr"/>
            <a:endParaRPr lang="en-US" sz="2800" i="1" dirty="0" smtClean="0">
              <a:solidFill>
                <a:srgbClr val="FF0000"/>
              </a:solidFill>
            </a:endParaRPr>
          </a:p>
          <a:p>
            <a:pPr algn="ctr"/>
            <a:r>
              <a:rPr lang="en-US" sz="2800" i="1" dirty="0" smtClean="0">
                <a:solidFill>
                  <a:srgbClr val="FF0000"/>
                </a:solidFill>
              </a:rPr>
              <a:t>Check for </a:t>
            </a:r>
          </a:p>
          <a:p>
            <a:pPr algn="ctr"/>
            <a:r>
              <a:rPr lang="en-US" sz="2800" i="1" dirty="0" smtClean="0">
                <a:solidFill>
                  <a:srgbClr val="FF0000"/>
                </a:solidFill>
              </a:rPr>
              <a:t>spelling errors!</a:t>
            </a:r>
          </a:p>
          <a:p>
            <a:pPr algn="ctr"/>
            <a:endParaRPr lang="en-US" sz="2800" i="1" dirty="0">
              <a:solidFill>
                <a:srgbClr val="FF0000"/>
              </a:solidFill>
            </a:endParaRPr>
          </a:p>
        </p:txBody>
      </p:sp>
    </p:spTree>
    <p:extLst>
      <p:ext uri="{BB962C8B-B14F-4D97-AF65-F5344CB8AC3E}">
        <p14:creationId xmlns:p14="http://schemas.microsoft.com/office/powerpoint/2010/main" val="3796630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711655" y="225998"/>
            <a:ext cx="6789178" cy="6474663"/>
          </a:xfrm>
          <a:prstGeom prst="rect">
            <a:avLst/>
          </a:prstGeom>
        </p:spPr>
      </p:pic>
      <p:sp>
        <p:nvSpPr>
          <p:cNvPr id="6" name="TextBox 5"/>
          <p:cNvSpPr txBox="1"/>
          <p:nvPr/>
        </p:nvSpPr>
        <p:spPr>
          <a:xfrm>
            <a:off x="255009" y="3197505"/>
            <a:ext cx="4027836" cy="3477875"/>
          </a:xfrm>
          <a:prstGeom prst="rect">
            <a:avLst/>
          </a:prstGeom>
          <a:noFill/>
          <a:ln>
            <a:solidFill>
              <a:srgbClr val="002060"/>
            </a:solidFill>
          </a:ln>
        </p:spPr>
        <p:txBody>
          <a:bodyPr wrap="square" rtlCol="0">
            <a:spAutoFit/>
          </a:bodyPr>
          <a:lstStyle/>
          <a:p>
            <a:pPr algn="ctr"/>
            <a:r>
              <a:rPr lang="en-US" sz="2000" dirty="0" smtClean="0">
                <a:solidFill>
                  <a:srgbClr val="002060"/>
                </a:solidFill>
              </a:rPr>
              <a:t>Enter a password you will use to log in each time.</a:t>
            </a:r>
          </a:p>
          <a:p>
            <a:pPr algn="ctr"/>
            <a:endParaRPr lang="en-US" sz="2000" i="1" dirty="0">
              <a:solidFill>
                <a:srgbClr val="002060"/>
              </a:solidFill>
            </a:endParaRPr>
          </a:p>
          <a:p>
            <a:pPr algn="ctr"/>
            <a:r>
              <a:rPr lang="en-US" sz="2000" i="1" dirty="0" smtClean="0">
                <a:solidFill>
                  <a:srgbClr val="002060"/>
                </a:solidFill>
              </a:rPr>
              <a:t>Make sure you choose a password you will remember, or check with your teacher for further instructions.</a:t>
            </a:r>
          </a:p>
          <a:p>
            <a:pPr algn="ctr"/>
            <a:endParaRPr lang="en-US" sz="2000" i="1" dirty="0">
              <a:solidFill>
                <a:srgbClr val="002060"/>
              </a:solidFill>
            </a:endParaRPr>
          </a:p>
          <a:p>
            <a:pPr algn="ctr"/>
            <a:r>
              <a:rPr lang="en-US" sz="2000" dirty="0" smtClean="0">
                <a:solidFill>
                  <a:srgbClr val="002060"/>
                </a:solidFill>
              </a:rPr>
              <a:t>Confirm your password.</a:t>
            </a:r>
          </a:p>
          <a:p>
            <a:pPr algn="ctr"/>
            <a:endParaRPr lang="en-US" sz="2000" dirty="0">
              <a:solidFill>
                <a:srgbClr val="002060"/>
              </a:solidFill>
            </a:endParaRPr>
          </a:p>
          <a:p>
            <a:pPr algn="ctr"/>
            <a:r>
              <a:rPr lang="en-US" sz="2000" dirty="0" smtClean="0">
                <a:solidFill>
                  <a:srgbClr val="002060"/>
                </a:solidFill>
              </a:rPr>
              <a:t>Select </a:t>
            </a:r>
          </a:p>
          <a:p>
            <a:pPr algn="ctr"/>
            <a:r>
              <a:rPr lang="en-US" sz="2000" dirty="0" smtClean="0">
                <a:solidFill>
                  <a:srgbClr val="002060"/>
                </a:solidFill>
              </a:rPr>
              <a:t>“CREATE USER”</a:t>
            </a:r>
            <a:endParaRPr lang="en-US" sz="2000" dirty="0">
              <a:solidFill>
                <a:srgbClr val="002060"/>
              </a:solidFill>
            </a:endParaRPr>
          </a:p>
        </p:txBody>
      </p:sp>
      <p:sp>
        <p:nvSpPr>
          <p:cNvPr id="7" name="Rounded Rectangle 6"/>
          <p:cNvSpPr/>
          <p:nvPr/>
        </p:nvSpPr>
        <p:spPr>
          <a:xfrm>
            <a:off x="5640947" y="3710260"/>
            <a:ext cx="5138670" cy="1467047"/>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376" y="225998"/>
            <a:ext cx="2865483" cy="2988541"/>
          </a:xfrm>
          <a:prstGeom prst="rect">
            <a:avLst/>
          </a:prstGeom>
        </p:spPr>
      </p:pic>
      <p:pic>
        <p:nvPicPr>
          <p:cNvPr id="2" name="Picture 1"/>
          <p:cNvPicPr>
            <a:picLocks noChangeAspect="1"/>
          </p:cNvPicPr>
          <p:nvPr/>
        </p:nvPicPr>
        <p:blipFill>
          <a:blip r:embed="rId5"/>
          <a:stretch>
            <a:fillRect/>
          </a:stretch>
        </p:blipFill>
        <p:spPr>
          <a:xfrm>
            <a:off x="1353170" y="805867"/>
            <a:ext cx="1080149" cy="1808544"/>
          </a:xfrm>
          <a:prstGeom prst="rect">
            <a:avLst/>
          </a:prstGeom>
        </p:spPr>
      </p:pic>
      <p:sp>
        <p:nvSpPr>
          <p:cNvPr id="8" name="Rounded Rectangle 7"/>
          <p:cNvSpPr/>
          <p:nvPr/>
        </p:nvSpPr>
        <p:spPr>
          <a:xfrm>
            <a:off x="5640947" y="5293218"/>
            <a:ext cx="5138670" cy="734096"/>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97764" y="521530"/>
            <a:ext cx="1390959" cy="2092881"/>
          </a:xfrm>
          <a:prstGeom prst="rect">
            <a:avLst/>
          </a:prstGeom>
          <a:noFill/>
          <a:ln>
            <a:noFill/>
          </a:ln>
        </p:spPr>
        <p:txBody>
          <a:bodyPr wrap="square" lIns="91440" tIns="45720" rIns="91440" bIns="45720">
            <a:spAutoFit/>
          </a:bodyPr>
          <a:lstStyle/>
          <a:p>
            <a:pPr algn="ctr"/>
            <a:r>
              <a:rPr lang="en-US" sz="130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4</a:t>
            </a:r>
            <a:endParaRPr lang="en-US" sz="130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10" name="Picture 9"/>
          <p:cNvPicPr>
            <a:picLocks noChangeAspect="1"/>
          </p:cNvPicPr>
          <p:nvPr/>
        </p:nvPicPr>
        <p:blipFill>
          <a:blip r:embed="rId6"/>
          <a:stretch>
            <a:fillRect/>
          </a:stretch>
        </p:blipFill>
        <p:spPr>
          <a:xfrm>
            <a:off x="5732340" y="3800845"/>
            <a:ext cx="4725305" cy="1285875"/>
          </a:xfrm>
          <a:prstGeom prst="rect">
            <a:avLst/>
          </a:prstGeom>
        </p:spPr>
      </p:pic>
      <p:pic>
        <p:nvPicPr>
          <p:cNvPr id="13" name="Picture 12"/>
          <p:cNvPicPr>
            <a:picLocks noChangeAspect="1"/>
          </p:cNvPicPr>
          <p:nvPr/>
        </p:nvPicPr>
        <p:blipFill>
          <a:blip r:embed="rId7"/>
          <a:stretch>
            <a:fillRect/>
          </a:stretch>
        </p:blipFill>
        <p:spPr>
          <a:xfrm>
            <a:off x="5732340" y="2892768"/>
            <a:ext cx="4915814" cy="693680"/>
          </a:xfrm>
          <a:prstGeom prst="rect">
            <a:avLst/>
          </a:prstGeom>
        </p:spPr>
      </p:pic>
      <p:sp>
        <p:nvSpPr>
          <p:cNvPr id="11" name="TextBox 10"/>
          <p:cNvSpPr txBox="1"/>
          <p:nvPr/>
        </p:nvSpPr>
        <p:spPr>
          <a:xfrm>
            <a:off x="7881870" y="3470134"/>
            <a:ext cx="2356834" cy="1692771"/>
          </a:xfrm>
          <a:prstGeom prst="rect">
            <a:avLst/>
          </a:prstGeom>
          <a:solidFill>
            <a:schemeClr val="bg1"/>
          </a:solidFill>
          <a:ln>
            <a:solidFill>
              <a:srgbClr val="FF0000"/>
            </a:solidFill>
          </a:ln>
        </p:spPr>
        <p:txBody>
          <a:bodyPr wrap="square" rtlCol="0">
            <a:spAutoFit/>
          </a:bodyPr>
          <a:lstStyle/>
          <a:p>
            <a:pPr algn="ctr"/>
            <a:endParaRPr lang="en-US" sz="2800" i="1" dirty="0" smtClean="0">
              <a:solidFill>
                <a:srgbClr val="FF0000"/>
              </a:solidFill>
            </a:endParaRPr>
          </a:p>
          <a:p>
            <a:pPr algn="ctr"/>
            <a:r>
              <a:rPr lang="en-US" sz="1600" i="1" dirty="0" smtClean="0">
                <a:solidFill>
                  <a:srgbClr val="FF0000"/>
                </a:solidFill>
              </a:rPr>
              <a:t>Make sure the passwords match and it’s a password you can remember!</a:t>
            </a:r>
          </a:p>
          <a:p>
            <a:pPr algn="ctr"/>
            <a:endParaRPr lang="en-US" sz="2800" i="1" dirty="0">
              <a:solidFill>
                <a:srgbClr val="FF0000"/>
              </a:solidFill>
            </a:endParaRPr>
          </a:p>
        </p:txBody>
      </p:sp>
      <p:sp>
        <p:nvSpPr>
          <p:cNvPr id="12" name="Right Arrow 11"/>
          <p:cNvSpPr/>
          <p:nvPr/>
        </p:nvSpPr>
        <p:spPr>
          <a:xfrm rot="10800000">
            <a:off x="9060287" y="5467081"/>
            <a:ext cx="1989785" cy="386367"/>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1716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2122" y="3711405"/>
            <a:ext cx="2868737" cy="1631216"/>
          </a:xfrm>
          <a:prstGeom prst="rect">
            <a:avLst/>
          </a:prstGeom>
          <a:noFill/>
          <a:ln>
            <a:solidFill>
              <a:srgbClr val="002060"/>
            </a:solidFill>
          </a:ln>
        </p:spPr>
        <p:txBody>
          <a:bodyPr wrap="square" rtlCol="0">
            <a:spAutoFit/>
          </a:bodyPr>
          <a:lstStyle/>
          <a:p>
            <a:pPr algn="ctr"/>
            <a:r>
              <a:rPr lang="en-US" sz="2000" dirty="0" smtClean="0">
                <a:solidFill>
                  <a:srgbClr val="002060"/>
                </a:solidFill>
              </a:rPr>
              <a:t>“Close” the Congratulations Message.</a:t>
            </a:r>
          </a:p>
          <a:p>
            <a:pPr algn="ctr"/>
            <a:endParaRPr lang="en-US" sz="2000" dirty="0">
              <a:solidFill>
                <a:srgbClr val="002060"/>
              </a:solidFill>
            </a:endParaRPr>
          </a:p>
          <a:p>
            <a:pPr algn="ctr"/>
            <a:r>
              <a:rPr lang="en-US" sz="2000" dirty="0" smtClean="0">
                <a:solidFill>
                  <a:srgbClr val="002060"/>
                </a:solidFill>
              </a:rPr>
              <a:t>Select</a:t>
            </a:r>
          </a:p>
          <a:p>
            <a:pPr algn="ctr"/>
            <a:r>
              <a:rPr lang="en-US" sz="2000" dirty="0" smtClean="0">
                <a:solidFill>
                  <a:srgbClr val="002060"/>
                </a:solidFill>
              </a:rPr>
              <a:t>“Add Student”</a:t>
            </a:r>
            <a:endParaRPr lang="en-US" sz="2000" dirty="0">
              <a:solidFill>
                <a:srgbClr val="002060"/>
              </a:solidFill>
            </a:endParaRPr>
          </a:p>
        </p:txBody>
      </p:sp>
      <p:sp>
        <p:nvSpPr>
          <p:cNvPr id="7" name="Rounded Rectangle 6"/>
          <p:cNvSpPr/>
          <p:nvPr/>
        </p:nvSpPr>
        <p:spPr>
          <a:xfrm>
            <a:off x="5640947" y="3710260"/>
            <a:ext cx="5138670" cy="1467047"/>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76" y="225998"/>
            <a:ext cx="2865483" cy="2988541"/>
          </a:xfrm>
          <a:prstGeom prst="rect">
            <a:avLst/>
          </a:prstGeom>
        </p:spPr>
      </p:pic>
      <p:pic>
        <p:nvPicPr>
          <p:cNvPr id="2" name="Picture 1"/>
          <p:cNvPicPr>
            <a:picLocks noChangeAspect="1"/>
          </p:cNvPicPr>
          <p:nvPr/>
        </p:nvPicPr>
        <p:blipFill>
          <a:blip r:embed="rId4"/>
          <a:stretch>
            <a:fillRect/>
          </a:stretch>
        </p:blipFill>
        <p:spPr>
          <a:xfrm>
            <a:off x="1353170" y="805867"/>
            <a:ext cx="1080149" cy="1808544"/>
          </a:xfrm>
          <a:prstGeom prst="rect">
            <a:avLst/>
          </a:prstGeom>
        </p:spPr>
      </p:pic>
      <p:sp>
        <p:nvSpPr>
          <p:cNvPr id="9" name="Rectangle 8"/>
          <p:cNvSpPr/>
          <p:nvPr/>
        </p:nvSpPr>
        <p:spPr>
          <a:xfrm>
            <a:off x="1197764" y="521530"/>
            <a:ext cx="1390959" cy="2092881"/>
          </a:xfrm>
          <a:prstGeom prst="rect">
            <a:avLst/>
          </a:prstGeom>
          <a:noFill/>
          <a:ln>
            <a:noFill/>
          </a:ln>
        </p:spPr>
        <p:txBody>
          <a:bodyPr wrap="square" lIns="91440" tIns="45720" rIns="91440" bIns="45720">
            <a:spAutoFit/>
          </a:bodyPr>
          <a:lstStyle/>
          <a:p>
            <a:pPr algn="ctr"/>
            <a:r>
              <a:rPr lang="en-US" sz="1300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5</a:t>
            </a:r>
            <a:endParaRPr lang="en-US" sz="130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3" name="Picture 2"/>
          <p:cNvPicPr>
            <a:picLocks noChangeAspect="1"/>
          </p:cNvPicPr>
          <p:nvPr/>
        </p:nvPicPr>
        <p:blipFill>
          <a:blip r:embed="rId5"/>
          <a:stretch>
            <a:fillRect/>
          </a:stretch>
        </p:blipFill>
        <p:spPr>
          <a:xfrm>
            <a:off x="3371111" y="1380861"/>
            <a:ext cx="8848739" cy="4658798"/>
          </a:xfrm>
          <a:prstGeom prst="rect">
            <a:avLst/>
          </a:prstGeom>
        </p:spPr>
      </p:pic>
      <p:sp>
        <p:nvSpPr>
          <p:cNvPr id="8" name="Rounded Rectangle 7"/>
          <p:cNvSpPr/>
          <p:nvPr/>
        </p:nvSpPr>
        <p:spPr>
          <a:xfrm>
            <a:off x="8049297" y="4436464"/>
            <a:ext cx="1339402" cy="734096"/>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616817" y="1880314"/>
            <a:ext cx="2127159" cy="2189409"/>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5395748" y="2000036"/>
            <a:ext cx="4237051" cy="1101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355723" y="2320138"/>
            <a:ext cx="3812146" cy="461665"/>
          </a:xfrm>
          <a:prstGeom prst="rect">
            <a:avLst/>
          </a:prstGeom>
          <a:noFill/>
        </p:spPr>
        <p:txBody>
          <a:bodyPr wrap="square" rtlCol="0">
            <a:spAutoFit/>
          </a:bodyPr>
          <a:lstStyle/>
          <a:p>
            <a:r>
              <a:rPr lang="en-US" sz="2400" b="1" dirty="0" smtClean="0">
                <a:solidFill>
                  <a:srgbClr val="FF0000"/>
                </a:solidFill>
              </a:rPr>
              <a:t>VERY IMPORTANT!!</a:t>
            </a:r>
            <a:endParaRPr lang="en-US" sz="2400" b="1" dirty="0">
              <a:solidFill>
                <a:srgbClr val="FF0000"/>
              </a:solidFill>
            </a:endParaRPr>
          </a:p>
        </p:txBody>
      </p:sp>
    </p:spTree>
    <p:extLst>
      <p:ext uri="{BB962C8B-B14F-4D97-AF65-F5344CB8AC3E}">
        <p14:creationId xmlns:p14="http://schemas.microsoft.com/office/powerpoint/2010/main" val="18740679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8874" y="3344357"/>
            <a:ext cx="2868737" cy="2246769"/>
          </a:xfrm>
          <a:prstGeom prst="rect">
            <a:avLst/>
          </a:prstGeom>
          <a:noFill/>
          <a:ln>
            <a:solidFill>
              <a:srgbClr val="002060"/>
            </a:solidFill>
          </a:ln>
        </p:spPr>
        <p:txBody>
          <a:bodyPr wrap="square" rtlCol="0">
            <a:spAutoFit/>
          </a:bodyPr>
          <a:lstStyle/>
          <a:p>
            <a:pPr algn="ctr"/>
            <a:r>
              <a:rPr lang="en-US" sz="2000" i="1" dirty="0" smtClean="0">
                <a:solidFill>
                  <a:srgbClr val="002060"/>
                </a:solidFill>
              </a:rPr>
              <a:t>Because you will be using </a:t>
            </a:r>
            <a:r>
              <a:rPr lang="en-US" sz="2000" i="1" dirty="0" smtClean="0">
                <a:solidFill>
                  <a:srgbClr val="002060"/>
                </a:solidFill>
              </a:rPr>
              <a:t>a </a:t>
            </a:r>
            <a:r>
              <a:rPr lang="en-US" sz="2000" b="1" i="1" dirty="0" smtClean="0">
                <a:solidFill>
                  <a:srgbClr val="002060"/>
                </a:solidFill>
              </a:rPr>
              <a:t>Unique Key </a:t>
            </a:r>
            <a:r>
              <a:rPr lang="en-US" sz="2000" i="1" dirty="0" smtClean="0">
                <a:solidFill>
                  <a:srgbClr val="002060"/>
                </a:solidFill>
              </a:rPr>
              <a:t>that was provided to you by the teacher or school...</a:t>
            </a:r>
          </a:p>
          <a:p>
            <a:pPr algn="ctr"/>
            <a:endParaRPr lang="en-US" sz="2000" dirty="0">
              <a:solidFill>
                <a:srgbClr val="002060"/>
              </a:solidFill>
            </a:endParaRPr>
          </a:p>
          <a:p>
            <a:pPr algn="ctr"/>
            <a:r>
              <a:rPr lang="en-US" sz="2000" dirty="0" smtClean="0">
                <a:solidFill>
                  <a:srgbClr val="002060"/>
                </a:solidFill>
              </a:rPr>
              <a:t>Select</a:t>
            </a:r>
          </a:p>
          <a:p>
            <a:pPr algn="ctr"/>
            <a:r>
              <a:rPr lang="en-US" sz="2000" dirty="0" smtClean="0">
                <a:solidFill>
                  <a:srgbClr val="002060"/>
                </a:solidFill>
              </a:rPr>
              <a:t>“YES”</a:t>
            </a:r>
            <a:endParaRPr lang="en-US" sz="2000"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76" y="225998"/>
            <a:ext cx="2865483" cy="2988541"/>
          </a:xfrm>
          <a:prstGeom prst="rect">
            <a:avLst/>
          </a:prstGeom>
        </p:spPr>
      </p:pic>
      <p:pic>
        <p:nvPicPr>
          <p:cNvPr id="2" name="Picture 1"/>
          <p:cNvPicPr>
            <a:picLocks noChangeAspect="1"/>
          </p:cNvPicPr>
          <p:nvPr/>
        </p:nvPicPr>
        <p:blipFill>
          <a:blip r:embed="rId4"/>
          <a:stretch>
            <a:fillRect/>
          </a:stretch>
        </p:blipFill>
        <p:spPr>
          <a:xfrm>
            <a:off x="1353170" y="805867"/>
            <a:ext cx="1080149" cy="1808544"/>
          </a:xfrm>
          <a:prstGeom prst="rect">
            <a:avLst/>
          </a:prstGeom>
        </p:spPr>
      </p:pic>
      <p:sp>
        <p:nvSpPr>
          <p:cNvPr id="9" name="Rectangle 8"/>
          <p:cNvSpPr/>
          <p:nvPr/>
        </p:nvSpPr>
        <p:spPr>
          <a:xfrm>
            <a:off x="1197764" y="521530"/>
            <a:ext cx="1390959" cy="2092881"/>
          </a:xfrm>
          <a:prstGeom prst="rect">
            <a:avLst/>
          </a:prstGeom>
          <a:noFill/>
          <a:ln>
            <a:noFill/>
          </a:ln>
        </p:spPr>
        <p:txBody>
          <a:bodyPr wrap="square" lIns="91440" tIns="45720" rIns="91440" bIns="45720">
            <a:spAutoFit/>
          </a:bodyPr>
          <a:lstStyle/>
          <a:p>
            <a:pPr algn="ctr"/>
            <a:r>
              <a:rPr lang="en-US" sz="130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6</a:t>
            </a:r>
            <a:endParaRPr lang="en-US" sz="130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5" name="Picture 4"/>
          <p:cNvPicPr>
            <a:picLocks noChangeAspect="1"/>
          </p:cNvPicPr>
          <p:nvPr/>
        </p:nvPicPr>
        <p:blipFill>
          <a:blip r:embed="rId5"/>
          <a:stretch>
            <a:fillRect/>
          </a:stretch>
        </p:blipFill>
        <p:spPr>
          <a:xfrm>
            <a:off x="4524375" y="1019026"/>
            <a:ext cx="7667625" cy="4391025"/>
          </a:xfrm>
          <a:prstGeom prst="rect">
            <a:avLst/>
          </a:prstGeom>
        </p:spPr>
      </p:pic>
      <p:sp>
        <p:nvSpPr>
          <p:cNvPr id="8" name="Rounded Rectangle 7"/>
          <p:cNvSpPr/>
          <p:nvPr/>
        </p:nvSpPr>
        <p:spPr>
          <a:xfrm>
            <a:off x="6618953" y="3339586"/>
            <a:ext cx="915188" cy="734096"/>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94817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289463" y="1109547"/>
            <a:ext cx="7885182" cy="4498039"/>
          </a:xfrm>
          <a:prstGeom prst="rect">
            <a:avLst/>
          </a:prstGeom>
        </p:spPr>
      </p:pic>
      <p:sp>
        <p:nvSpPr>
          <p:cNvPr id="6" name="TextBox 5"/>
          <p:cNvSpPr txBox="1"/>
          <p:nvPr/>
        </p:nvSpPr>
        <p:spPr>
          <a:xfrm>
            <a:off x="458874" y="3344357"/>
            <a:ext cx="2868737" cy="2862322"/>
          </a:xfrm>
          <a:prstGeom prst="rect">
            <a:avLst/>
          </a:prstGeom>
          <a:noFill/>
          <a:ln>
            <a:solidFill>
              <a:srgbClr val="002060"/>
            </a:solidFill>
          </a:ln>
        </p:spPr>
        <p:txBody>
          <a:bodyPr wrap="square" rtlCol="0">
            <a:spAutoFit/>
          </a:bodyPr>
          <a:lstStyle/>
          <a:p>
            <a:pPr algn="ctr"/>
            <a:endParaRPr lang="en-US" sz="2000" i="1" dirty="0" smtClean="0">
              <a:solidFill>
                <a:srgbClr val="002060"/>
              </a:solidFill>
            </a:endParaRPr>
          </a:p>
          <a:p>
            <a:pPr algn="ctr"/>
            <a:r>
              <a:rPr lang="en-US" sz="2000" dirty="0" smtClean="0">
                <a:solidFill>
                  <a:srgbClr val="002060"/>
                </a:solidFill>
              </a:rPr>
              <a:t>Type in </a:t>
            </a:r>
            <a:r>
              <a:rPr lang="en-US" sz="2000" dirty="0" smtClean="0">
                <a:solidFill>
                  <a:srgbClr val="002060"/>
                </a:solidFill>
              </a:rPr>
              <a:t>the unique activation key provided by your school.</a:t>
            </a:r>
          </a:p>
          <a:p>
            <a:pPr algn="ctr"/>
            <a:endParaRPr lang="en-US" sz="2000" dirty="0">
              <a:solidFill>
                <a:srgbClr val="002060"/>
              </a:solidFill>
            </a:endParaRPr>
          </a:p>
          <a:p>
            <a:pPr algn="ctr"/>
            <a:r>
              <a:rPr lang="en-US" sz="2000" dirty="0" smtClean="0">
                <a:solidFill>
                  <a:srgbClr val="002060"/>
                </a:solidFill>
              </a:rPr>
              <a:t>Each key contains six characters of letters and/or numbers.</a:t>
            </a:r>
            <a:endParaRPr lang="en-US" sz="2000" dirty="0" smtClean="0">
              <a:solidFill>
                <a:srgbClr val="002060"/>
              </a:solidFill>
            </a:endParaRPr>
          </a:p>
          <a:p>
            <a:pPr algn="ctr"/>
            <a:endParaRPr lang="en-US" sz="2000" dirty="0">
              <a:solidFill>
                <a:srgbClr val="00206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376" y="225998"/>
            <a:ext cx="2865483" cy="2988541"/>
          </a:xfrm>
          <a:prstGeom prst="rect">
            <a:avLst/>
          </a:prstGeom>
        </p:spPr>
      </p:pic>
      <p:pic>
        <p:nvPicPr>
          <p:cNvPr id="2" name="Picture 1"/>
          <p:cNvPicPr>
            <a:picLocks noChangeAspect="1"/>
          </p:cNvPicPr>
          <p:nvPr/>
        </p:nvPicPr>
        <p:blipFill>
          <a:blip r:embed="rId5"/>
          <a:stretch>
            <a:fillRect/>
          </a:stretch>
        </p:blipFill>
        <p:spPr>
          <a:xfrm>
            <a:off x="1353170" y="805867"/>
            <a:ext cx="1080149" cy="1808544"/>
          </a:xfrm>
          <a:prstGeom prst="rect">
            <a:avLst/>
          </a:prstGeom>
        </p:spPr>
      </p:pic>
      <p:sp>
        <p:nvSpPr>
          <p:cNvPr id="9" name="Rectangle 8"/>
          <p:cNvSpPr/>
          <p:nvPr/>
        </p:nvSpPr>
        <p:spPr>
          <a:xfrm>
            <a:off x="1197764" y="521530"/>
            <a:ext cx="1390959" cy="2092881"/>
          </a:xfrm>
          <a:prstGeom prst="rect">
            <a:avLst/>
          </a:prstGeom>
          <a:noFill/>
          <a:ln>
            <a:noFill/>
          </a:ln>
        </p:spPr>
        <p:txBody>
          <a:bodyPr wrap="square" lIns="91440" tIns="45720" rIns="91440" bIns="45720">
            <a:spAutoFit/>
          </a:bodyPr>
          <a:lstStyle/>
          <a:p>
            <a:pPr algn="ctr"/>
            <a:r>
              <a:rPr lang="en-US" sz="130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7</a:t>
            </a:r>
            <a:endParaRPr lang="en-US" sz="130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8" name="Rounded Rectangle 7"/>
          <p:cNvSpPr/>
          <p:nvPr/>
        </p:nvSpPr>
        <p:spPr>
          <a:xfrm>
            <a:off x="4625052" y="1997609"/>
            <a:ext cx="7118929" cy="734096"/>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a:stretch>
            <a:fillRect/>
          </a:stretch>
        </p:blipFill>
        <p:spPr>
          <a:xfrm>
            <a:off x="4751672" y="2038258"/>
            <a:ext cx="6904174" cy="652798"/>
          </a:xfrm>
          <a:prstGeom prst="rect">
            <a:avLst/>
          </a:prstGeom>
        </p:spPr>
      </p:pic>
    </p:spTree>
    <p:extLst>
      <p:ext uri="{BB962C8B-B14F-4D97-AF65-F5344CB8AC3E}">
        <p14:creationId xmlns:p14="http://schemas.microsoft.com/office/powerpoint/2010/main" val="17890363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4029457" y="965519"/>
            <a:ext cx="7885182" cy="4498039"/>
          </a:xfrm>
          <a:prstGeom prst="rect">
            <a:avLst/>
          </a:prstGeom>
        </p:spPr>
      </p:pic>
      <p:sp>
        <p:nvSpPr>
          <p:cNvPr id="6" name="TextBox 5"/>
          <p:cNvSpPr txBox="1"/>
          <p:nvPr/>
        </p:nvSpPr>
        <p:spPr>
          <a:xfrm>
            <a:off x="458874" y="3344357"/>
            <a:ext cx="2868737" cy="2246769"/>
          </a:xfrm>
          <a:prstGeom prst="rect">
            <a:avLst/>
          </a:prstGeom>
          <a:noFill/>
          <a:ln>
            <a:solidFill>
              <a:srgbClr val="002060"/>
            </a:solidFill>
          </a:ln>
        </p:spPr>
        <p:txBody>
          <a:bodyPr wrap="square" rtlCol="0">
            <a:spAutoFit/>
          </a:bodyPr>
          <a:lstStyle/>
          <a:p>
            <a:pPr algn="ctr"/>
            <a:endParaRPr lang="en-US" sz="2000" i="1" dirty="0" smtClean="0">
              <a:solidFill>
                <a:srgbClr val="002060"/>
              </a:solidFill>
            </a:endParaRPr>
          </a:p>
          <a:p>
            <a:pPr algn="ctr"/>
            <a:r>
              <a:rPr lang="en-US" sz="2000" dirty="0" smtClean="0">
                <a:solidFill>
                  <a:srgbClr val="002060"/>
                </a:solidFill>
              </a:rPr>
              <a:t>Type in your </a:t>
            </a:r>
            <a:r>
              <a:rPr lang="en-US" sz="2000" dirty="0" smtClean="0">
                <a:solidFill>
                  <a:srgbClr val="002060"/>
                </a:solidFill>
              </a:rPr>
              <a:t>student ID number.</a:t>
            </a:r>
          </a:p>
          <a:p>
            <a:pPr algn="ctr"/>
            <a:endParaRPr lang="en-US" sz="2000" i="1" dirty="0">
              <a:solidFill>
                <a:srgbClr val="002060"/>
              </a:solidFill>
            </a:endParaRPr>
          </a:p>
          <a:p>
            <a:pPr algn="ctr"/>
            <a:r>
              <a:rPr lang="en-US" sz="2000" i="1" dirty="0" smtClean="0">
                <a:solidFill>
                  <a:srgbClr val="002060"/>
                </a:solidFill>
              </a:rPr>
              <a:t>Select </a:t>
            </a:r>
          </a:p>
          <a:p>
            <a:pPr algn="ctr"/>
            <a:r>
              <a:rPr lang="en-US" sz="2000" i="1" dirty="0" smtClean="0">
                <a:solidFill>
                  <a:srgbClr val="002060"/>
                </a:solidFill>
              </a:rPr>
              <a:t>ADD STUDENT.</a:t>
            </a:r>
            <a:endParaRPr lang="en-US" sz="2000" i="1" dirty="0" smtClean="0">
              <a:solidFill>
                <a:srgbClr val="002060"/>
              </a:solidFill>
            </a:endParaRPr>
          </a:p>
          <a:p>
            <a:pPr algn="ctr"/>
            <a:endParaRPr lang="en-US" sz="2000" dirty="0">
              <a:solidFill>
                <a:srgbClr val="00206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376" y="225998"/>
            <a:ext cx="2865483" cy="2988541"/>
          </a:xfrm>
          <a:prstGeom prst="rect">
            <a:avLst/>
          </a:prstGeom>
        </p:spPr>
      </p:pic>
      <p:pic>
        <p:nvPicPr>
          <p:cNvPr id="2" name="Picture 1"/>
          <p:cNvPicPr>
            <a:picLocks noChangeAspect="1"/>
          </p:cNvPicPr>
          <p:nvPr/>
        </p:nvPicPr>
        <p:blipFill>
          <a:blip r:embed="rId5"/>
          <a:stretch>
            <a:fillRect/>
          </a:stretch>
        </p:blipFill>
        <p:spPr>
          <a:xfrm>
            <a:off x="1353170" y="805867"/>
            <a:ext cx="1080149" cy="1808544"/>
          </a:xfrm>
          <a:prstGeom prst="rect">
            <a:avLst/>
          </a:prstGeom>
        </p:spPr>
      </p:pic>
      <p:sp>
        <p:nvSpPr>
          <p:cNvPr id="9" name="Rectangle 8"/>
          <p:cNvSpPr/>
          <p:nvPr/>
        </p:nvSpPr>
        <p:spPr>
          <a:xfrm>
            <a:off x="1197764" y="521530"/>
            <a:ext cx="1390959" cy="2092881"/>
          </a:xfrm>
          <a:prstGeom prst="rect">
            <a:avLst/>
          </a:prstGeom>
          <a:noFill/>
          <a:ln>
            <a:noFill/>
          </a:ln>
        </p:spPr>
        <p:txBody>
          <a:bodyPr wrap="square" lIns="91440" tIns="45720" rIns="91440" bIns="45720">
            <a:spAutoFit/>
          </a:bodyPr>
          <a:lstStyle/>
          <a:p>
            <a:pPr algn="ctr"/>
            <a:r>
              <a:rPr lang="en-US" sz="130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8</a:t>
            </a:r>
            <a:endParaRPr lang="en-US" sz="130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8" name="Rounded Rectangle 7"/>
          <p:cNvSpPr/>
          <p:nvPr/>
        </p:nvSpPr>
        <p:spPr>
          <a:xfrm>
            <a:off x="4415699" y="2511846"/>
            <a:ext cx="7068628" cy="810477"/>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a:stretch>
            <a:fillRect/>
          </a:stretch>
        </p:blipFill>
        <p:spPr>
          <a:xfrm>
            <a:off x="4490042" y="2558969"/>
            <a:ext cx="6904174" cy="696582"/>
          </a:xfrm>
          <a:prstGeom prst="rect">
            <a:avLst/>
          </a:prstGeom>
        </p:spPr>
      </p:pic>
      <p:pic>
        <p:nvPicPr>
          <p:cNvPr id="13" name="Picture 12"/>
          <p:cNvPicPr>
            <a:picLocks noChangeAspect="1"/>
          </p:cNvPicPr>
          <p:nvPr/>
        </p:nvPicPr>
        <p:blipFill>
          <a:blip r:embed="rId7"/>
          <a:stretch>
            <a:fillRect/>
          </a:stretch>
        </p:blipFill>
        <p:spPr>
          <a:xfrm>
            <a:off x="4490042" y="1837014"/>
            <a:ext cx="6904174" cy="652798"/>
          </a:xfrm>
          <a:prstGeom prst="rect">
            <a:avLst/>
          </a:prstGeom>
        </p:spPr>
      </p:pic>
      <p:sp>
        <p:nvSpPr>
          <p:cNvPr id="15" name="Right Arrow 14"/>
          <p:cNvSpPr/>
          <p:nvPr/>
        </p:nvSpPr>
        <p:spPr>
          <a:xfrm rot="16200000">
            <a:off x="4500395" y="4164339"/>
            <a:ext cx="1360582" cy="457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0988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771</Words>
  <Application>Microsoft Office PowerPoint</Application>
  <PresentationFormat>Widescreen</PresentationFormat>
  <Paragraphs>105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KParish</dc:creator>
  <cp:lastModifiedBy>KParish</cp:lastModifiedBy>
  <cp:revision>21</cp:revision>
  <dcterms:created xsi:type="dcterms:W3CDTF">2020-08-26T15:33:41Z</dcterms:created>
  <dcterms:modified xsi:type="dcterms:W3CDTF">2020-09-17T12:53:26Z</dcterms:modified>
</cp:coreProperties>
</file>